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256" r:id="rId2"/>
    <p:sldId id="257" r:id="rId3"/>
    <p:sldId id="280" r:id="rId4"/>
    <p:sldId id="281" r:id="rId5"/>
    <p:sldId id="287" r:id="rId6"/>
    <p:sldId id="258" r:id="rId7"/>
    <p:sldId id="259" r:id="rId8"/>
    <p:sldId id="260" r:id="rId9"/>
    <p:sldId id="261" r:id="rId10"/>
    <p:sldId id="262" r:id="rId11"/>
    <p:sldId id="263" r:id="rId12"/>
    <p:sldId id="264" r:id="rId13"/>
    <p:sldId id="266" r:id="rId14"/>
    <p:sldId id="267" r:id="rId15"/>
    <p:sldId id="268" r:id="rId16"/>
    <p:sldId id="269" r:id="rId17"/>
    <p:sldId id="270" r:id="rId18"/>
    <p:sldId id="289" r:id="rId19"/>
    <p:sldId id="283" r:id="rId20"/>
    <p:sldId id="284" r:id="rId21"/>
    <p:sldId id="286" r:id="rId22"/>
    <p:sldId id="290" r:id="rId23"/>
    <p:sldId id="285" r:id="rId24"/>
    <p:sldId id="291" r:id="rId25"/>
    <p:sldId id="288" r:id="rId26"/>
    <p:sldId id="293" r:id="rId27"/>
    <p:sldId id="292" r:id="rId28"/>
    <p:sldId id="271" r:id="rId29"/>
    <p:sldId id="272" r:id="rId30"/>
    <p:sldId id="273" r:id="rId31"/>
    <p:sldId id="274" r:id="rId32"/>
    <p:sldId id="294" r:id="rId33"/>
    <p:sldId id="275" r:id="rId34"/>
    <p:sldId id="276" r:id="rId35"/>
    <p:sldId id="277" r:id="rId36"/>
    <p:sldId id="278" r:id="rId37"/>
    <p:sldId id="279" r:id="rId38"/>
    <p:sldId id="295" r:id="rId39"/>
    <p:sldId id="296" r:id="rId40"/>
    <p:sldId id="304" r:id="rId41"/>
    <p:sldId id="305" r:id="rId42"/>
    <p:sldId id="306" r:id="rId43"/>
    <p:sldId id="298" r:id="rId44"/>
    <p:sldId id="299" r:id="rId45"/>
    <p:sldId id="300" r:id="rId46"/>
    <p:sldId id="301" r:id="rId47"/>
    <p:sldId id="307" r:id="rId48"/>
    <p:sldId id="302" r:id="rId49"/>
    <p:sldId id="308" r:id="rId50"/>
    <p:sldId id="309"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340F135-F076-8641-8144-2ACFF395F368}">
          <p14:sldIdLst>
            <p14:sldId id="256"/>
            <p14:sldId id="257"/>
          </p14:sldIdLst>
        </p14:section>
        <p14:section name="Prerequisites" id="{8930D620-2A4D-5C4A-AEC0-CDCB655A9AD0}">
          <p14:sldIdLst>
            <p14:sldId id="280"/>
            <p14:sldId id="281"/>
            <p14:sldId id="287"/>
          </p14:sldIdLst>
        </p14:section>
        <p14:section name="Cloud Native" id="{248FA904-226C-9544-BB6E-38E4EA4AFA47}">
          <p14:sldIdLst>
            <p14:sldId id="258"/>
            <p14:sldId id="259"/>
            <p14:sldId id="260"/>
            <p14:sldId id="261"/>
            <p14:sldId id="262"/>
            <p14:sldId id="263"/>
            <p14:sldId id="264"/>
          </p14:sldIdLst>
        </p14:section>
        <p14:section name="Microservices" id="{2963A8CB-3FF8-5041-A07F-90E3EDF8EAB6}">
          <p14:sldIdLst>
            <p14:sldId id="266"/>
            <p14:sldId id="267"/>
            <p14:sldId id="268"/>
            <p14:sldId id="269"/>
            <p14:sldId id="270"/>
          </p14:sldIdLst>
        </p14:section>
        <p14:section name="Containers" id="{480FE298-E10D-4146-AA01-072C66062354}">
          <p14:sldIdLst>
            <p14:sldId id="289"/>
            <p14:sldId id="283"/>
            <p14:sldId id="284"/>
            <p14:sldId id="286"/>
            <p14:sldId id="290"/>
            <p14:sldId id="285"/>
            <p14:sldId id="291"/>
            <p14:sldId id="288"/>
            <p14:sldId id="293"/>
            <p14:sldId id="292"/>
          </p14:sldIdLst>
        </p14:section>
        <p14:section name="CQRS, Brighter and Darker" id="{735DF855-F07A-1942-B360-ACF2FE0B3A10}">
          <p14:sldIdLst>
            <p14:sldId id="271"/>
            <p14:sldId id="272"/>
            <p14:sldId id="273"/>
            <p14:sldId id="274"/>
            <p14:sldId id="294"/>
            <p14:sldId id="275"/>
            <p14:sldId id="276"/>
            <p14:sldId id="277"/>
            <p14:sldId id="278"/>
            <p14:sldId id="279"/>
          </p14:sldIdLst>
        </p14:section>
        <p14:section name="Task Queues, Messages" id="{9093617F-AAC0-8E46-AF98-F1A106FBD278}">
          <p14:sldIdLst>
            <p14:sldId id="295"/>
            <p14:sldId id="296"/>
            <p14:sldId id="304"/>
            <p14:sldId id="305"/>
            <p14:sldId id="306"/>
            <p14:sldId id="298"/>
            <p14:sldId id="299"/>
            <p14:sldId id="300"/>
            <p14:sldId id="301"/>
            <p14:sldId id="307"/>
            <p14:sldId id="302"/>
            <p14:sldId id="308"/>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84"/>
    <p:restoredTop sz="72764"/>
  </p:normalViewPr>
  <p:slideViewPr>
    <p:cSldViewPr snapToGrid="0" snapToObjects="1">
      <p:cViewPr>
        <p:scale>
          <a:sx n="92" d="100"/>
          <a:sy n="92" d="100"/>
        </p:scale>
        <p:origin x="1312" y="168"/>
      </p:cViewPr>
      <p:guideLst/>
    </p:cSldViewPr>
  </p:slideViewPr>
  <p:notesTextViewPr>
    <p:cViewPr>
      <p:scale>
        <a:sx n="120" d="100"/>
        <a:sy n="12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F7E8E5-3353-8F4F-923C-D410069886D8}" type="datetimeFigureOut">
              <a:rPr lang="en-US" smtClean="0"/>
              <a:t>9/12/17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983405-0101-CC4D-B607-F4E8A1376F46}" type="slidenum">
              <a:rPr lang="en-US" smtClean="0"/>
              <a:t>‹#›</a:t>
            </a:fld>
            <a:endParaRPr lang="en-US"/>
          </a:p>
        </p:txBody>
      </p:sp>
    </p:spTree>
    <p:extLst>
      <p:ext uri="{BB962C8B-B14F-4D97-AF65-F5344CB8AC3E}">
        <p14:creationId xmlns:p14="http://schemas.microsoft.com/office/powerpoint/2010/main" val="20385238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 Id="rId3" Type="http://schemas.openxmlformats.org/officeDocument/2006/relationships/hyperlink" Target="http://www.pragprog.com/titles/mnee/release-it"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martinfowler.com/articles/microservices.html#ComponentizationViaServices" TargetMode="External"/><Relationship Id="rId4" Type="http://schemas.openxmlformats.org/officeDocument/2006/relationships/hyperlink" Target="https://martinfowler.com/articles/microservices.html#OrganizedAroundBusinessCapabilities" TargetMode="External"/><Relationship Id="rId5" Type="http://schemas.openxmlformats.org/officeDocument/2006/relationships/hyperlink" Target="https://martinfowler.com/articles/microservices.html#ProductsNotProjects" TargetMode="External"/><Relationship Id="rId6" Type="http://schemas.openxmlformats.org/officeDocument/2006/relationships/hyperlink" Target="https://martinfowler.com/articles/microservices.html#SmartEndpointsAndDumbPipes" TargetMode="External"/><Relationship Id="rId7" Type="http://schemas.openxmlformats.org/officeDocument/2006/relationships/hyperlink" Target="https://martinfowler.com/articles/microservices.html#DecentralizedGovernance" TargetMode="External"/><Relationship Id="rId8" Type="http://schemas.openxmlformats.org/officeDocument/2006/relationships/hyperlink" Target="https://martinfowler.com/articles/microservices.html#DecentralizedDataManagement" TargetMode="External"/><Relationship Id="rId9" Type="http://schemas.openxmlformats.org/officeDocument/2006/relationships/hyperlink" Target="https://martinfowler.com/articles/microservices.html#InfrastructureAutomation" TargetMode="External"/><Relationship Id="rId10" Type="http://schemas.openxmlformats.org/officeDocument/2006/relationships/hyperlink" Target="https://martinfowler.com/articles/microservices.html#DesignForFailure" TargetMode="External"/><Relationship Id="rId11" Type="http://schemas.openxmlformats.org/officeDocument/2006/relationships/hyperlink" Target="https://martinfowler.com/articles/microservices.html#EvolutionaryDesign" TargetMode="External"/><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Speed of deployment: deployment is daily at least, not weekly, monthly or even longer</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Enable RAD but still retain safety around availability and performance requirements</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Ensure that we can scale horizontally</a:t>
            </a:r>
          </a:p>
          <a:p>
            <a:r>
              <a:rPr lang="en-US" dirty="0" smtClean="0"/>
              <a:t>Recognize</a:t>
            </a:r>
            <a:r>
              <a:rPr lang="en-US" baseline="0" dirty="0" smtClean="0"/>
              <a:t> the clients are not just web, but mobile and desktop too.</a:t>
            </a:r>
          </a:p>
          <a:p>
            <a:endParaRPr lang="en-US" dirty="0"/>
          </a:p>
        </p:txBody>
      </p:sp>
      <p:sp>
        <p:nvSpPr>
          <p:cNvPr id="4" name="Slide Number Placeholder 3"/>
          <p:cNvSpPr>
            <a:spLocks noGrp="1"/>
          </p:cNvSpPr>
          <p:nvPr>
            <p:ph type="sldNum" sz="quarter" idx="10"/>
          </p:nvPr>
        </p:nvSpPr>
        <p:spPr/>
        <p:txBody>
          <a:bodyPr/>
          <a:lstStyle/>
          <a:p>
            <a:fld id="{D9983405-0101-CC4D-B607-F4E8A1376F46}" type="slidenum">
              <a:rPr lang="en-US" smtClean="0"/>
              <a:t>11</a:t>
            </a:fld>
            <a:endParaRPr lang="en-US"/>
          </a:p>
        </p:txBody>
      </p:sp>
    </p:spTree>
    <p:extLst>
      <p:ext uri="{BB962C8B-B14F-4D97-AF65-F5344CB8AC3E}">
        <p14:creationId xmlns:p14="http://schemas.microsoft.com/office/powerpoint/2010/main" val="16442302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application may</a:t>
            </a:r>
            <a:r>
              <a:rPr lang="en-US" baseline="0" dirty="0" smtClean="0"/>
              <a:t> require more than one process. </a:t>
            </a:r>
          </a:p>
          <a:p>
            <a:endParaRPr lang="en-US" baseline="0" dirty="0" smtClean="0"/>
          </a:p>
          <a:p>
            <a:r>
              <a:rPr lang="en-US" baseline="0" dirty="0" smtClean="0"/>
              <a:t>Whilst you can execute more than one process in a container, by writing a shell script to start processes that run in the background (via </a:t>
            </a:r>
            <a:r>
              <a:rPr lang="en-US" baseline="0" dirty="0" err="1" smtClean="0"/>
              <a:t>supervisord</a:t>
            </a:r>
            <a:r>
              <a:rPr lang="en-US" baseline="0" dirty="0" smtClean="0"/>
              <a:t> or the like), the benefits of process isolation and orchestration make it more sensible to run a single process per container.</a:t>
            </a:r>
          </a:p>
          <a:p>
            <a:endParaRPr lang="en-US" baseline="0" dirty="0" smtClean="0"/>
          </a:p>
          <a:p>
            <a:r>
              <a:rPr lang="en-US" baseline="0" dirty="0" smtClean="0"/>
              <a:t>But of course this introduces its own set of complexities. Service A may depend on Service B with both launched in containers. How do they locate each other, how do they wait for startup?</a:t>
            </a:r>
          </a:p>
          <a:p>
            <a:endParaRPr lang="en-US" baseline="0" dirty="0" smtClean="0"/>
          </a:p>
          <a:p>
            <a:r>
              <a:rPr lang="en-US" baseline="0" dirty="0" smtClean="0"/>
              <a:t>So how to we start multiple containers? The answer is a </a:t>
            </a:r>
            <a:r>
              <a:rPr lang="en-US" baseline="0" dirty="0" err="1" smtClean="0"/>
              <a:t>docker</a:t>
            </a:r>
            <a:r>
              <a:rPr lang="en-US" baseline="0" dirty="0" smtClean="0"/>
              <a:t>-compose file.</a:t>
            </a:r>
          </a:p>
          <a:p>
            <a:endParaRPr lang="en-US" baseline="0" dirty="0" smtClean="0"/>
          </a:p>
          <a:p>
            <a:r>
              <a:rPr lang="en-US" baseline="0" dirty="0" smtClean="0"/>
              <a:t>A compose file consists of a number of services. Where a service is just a </a:t>
            </a:r>
            <a:r>
              <a:rPr lang="en-US" baseline="0" dirty="0" err="1" smtClean="0"/>
              <a:t>Dockerfile</a:t>
            </a:r>
            <a:r>
              <a:rPr lang="en-US" baseline="0" dirty="0" smtClean="0"/>
              <a:t> or image in a registry. We can set variables for those containers when we run them, similar to the way that we can set variables via a run command, such as port or environment variables.</a:t>
            </a:r>
          </a:p>
          <a:p>
            <a:endParaRPr lang="en-US" baseline="0" dirty="0" smtClean="0"/>
          </a:p>
          <a:p>
            <a:r>
              <a:rPr lang="en-US" baseline="0" dirty="0" smtClean="0"/>
              <a:t>From version 3 on, the compose file is integrated with </a:t>
            </a:r>
            <a:r>
              <a:rPr lang="en-US" baseline="0" dirty="0" err="1" smtClean="0"/>
              <a:t>docker</a:t>
            </a:r>
            <a:r>
              <a:rPr lang="en-US" baseline="0" dirty="0" smtClean="0"/>
              <a:t> swarm, which allows us to deploy to a </a:t>
            </a:r>
            <a:r>
              <a:rPr lang="en-US" baseline="0" dirty="0" err="1" smtClean="0"/>
              <a:t>docker</a:t>
            </a:r>
            <a:r>
              <a:rPr lang="en-US" baseline="0" dirty="0" smtClean="0"/>
              <a:t> swarm</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9983405-0101-CC4D-B607-F4E8A1376F46}" type="slidenum">
              <a:rPr lang="en-US" smtClean="0"/>
              <a:t>25</a:t>
            </a:fld>
            <a:endParaRPr lang="en-US"/>
          </a:p>
        </p:txBody>
      </p:sp>
    </p:spTree>
    <p:extLst>
      <p:ext uri="{BB962C8B-B14F-4D97-AF65-F5344CB8AC3E}">
        <p14:creationId xmlns:p14="http://schemas.microsoft.com/office/powerpoint/2010/main" val="1224706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Some things to talk about</a:t>
            </a:r>
            <a:r>
              <a:rPr lang="en-US" baseline="0" dirty="0" smtClean="0"/>
              <a:t> here:</a:t>
            </a:r>
          </a:p>
          <a:p>
            <a:endParaRPr lang="en-US" baseline="0" dirty="0" smtClean="0"/>
          </a:p>
          <a:p>
            <a:r>
              <a:rPr lang="en-US" baseline="0" dirty="0" smtClean="0"/>
              <a:t>1: The complexity cost. In order to produce a page we need to query the domain. Take an example that we have, we sell insurance and that insurance has products, so we often need to load a product list that the user can pick from. But the product aggregate in our system contains a lot of metadata so that new products can be created by end-users and not IT. It has product characteristics such as the questions we ask on your application form, pricing rules that tell us how to price that product, compliance rules to tell us who and how we can sell that product and versions because these things change. So getting a product back is expensive, our ORM pulls back many objects. But hang on, we just wanted a pick list. We just wanted a list of product names. So our ORM is hurting us, because its  bringing too much back. That’s ok we say, we can lazy load beyond a certain depth. But, ok, hang on, now when we are doing pricing we get a select n+1 problem because we need all those rules. OK what did </a:t>
            </a:r>
            <a:r>
              <a:rPr lang="en-US" baseline="0" dirty="0" err="1" smtClean="0"/>
              <a:t>Udi</a:t>
            </a:r>
            <a:r>
              <a:rPr lang="en-US" baseline="0" dirty="0" smtClean="0"/>
              <a:t> and </a:t>
            </a:r>
            <a:r>
              <a:rPr lang="en-US" baseline="0" dirty="0" err="1" smtClean="0"/>
              <a:t>Ayende</a:t>
            </a:r>
            <a:r>
              <a:rPr lang="en-US" baseline="0" dirty="0" smtClean="0"/>
              <a:t> say about aggregate roots as roles and mapping an interface to a query strategy I can use that. I can call a different query every time I load. Oh hang on I need to use multi-query – wasn’t this ORM stuff supposed to help us…</a:t>
            </a:r>
          </a:p>
          <a:p>
            <a:endParaRPr lang="en-US" baseline="0" dirty="0" smtClean="0"/>
          </a:p>
          <a:p>
            <a:r>
              <a:rPr lang="en-US" baseline="0" dirty="0" smtClean="0"/>
              <a:t>2: Now I don’t want to couple my view to the model, that’s bad it means I can’t change the model without changing all the views. So I’ll have a data structure, a view model for the view. Oh wait, my domain model is a different shape. Sure I lazy loaded my product, but my </a:t>
            </a:r>
            <a:r>
              <a:rPr lang="en-US" baseline="0" dirty="0" err="1" smtClean="0"/>
              <a:t>viewmodel</a:t>
            </a:r>
            <a:r>
              <a:rPr lang="en-US" baseline="0" dirty="0" smtClean="0"/>
              <a:t> just has Id and Description. Oh no, I have to write all these </a:t>
            </a:r>
            <a:r>
              <a:rPr lang="en-US" baseline="0" dirty="0" err="1" smtClean="0"/>
              <a:t>ToView</a:t>
            </a:r>
            <a:r>
              <a:rPr lang="en-US" baseline="0" dirty="0" smtClean="0"/>
              <a:t> methods, and I get multiple ones because different views have different shapes. </a:t>
            </a:r>
            <a:r>
              <a:rPr lang="en-US" baseline="0" dirty="0" err="1" smtClean="0"/>
              <a:t>Automapper</a:t>
            </a:r>
            <a:r>
              <a:rPr lang="en-US" baseline="0" dirty="0" smtClean="0"/>
              <a:t>, </a:t>
            </a:r>
            <a:r>
              <a:rPr lang="en-US" baseline="0" dirty="0" err="1" smtClean="0"/>
              <a:t>Automapper</a:t>
            </a:r>
            <a:r>
              <a:rPr lang="en-US" baseline="0" dirty="0" smtClean="0"/>
              <a:t> can save me.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F98B354-EC1A-B84D-8BB6-0DA7E4EC274A}" type="slidenum">
              <a:rPr lang="en-US" smtClean="0"/>
              <a:pPr/>
              <a:t>29</a:t>
            </a:fld>
            <a:endParaRPr lang="en-US"/>
          </a:p>
        </p:txBody>
      </p:sp>
    </p:spTree>
    <p:extLst>
      <p:ext uri="{BB962C8B-B14F-4D97-AF65-F5344CB8AC3E}">
        <p14:creationId xmlns:p14="http://schemas.microsoft.com/office/powerpoint/2010/main" val="11097418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F98B354-EC1A-B84D-8BB6-0DA7E4EC274A}" type="slidenum">
              <a:rPr lang="en-US" smtClean="0"/>
              <a:pPr/>
              <a:t>30</a:t>
            </a:fld>
            <a:endParaRPr lang="en-US"/>
          </a:p>
        </p:txBody>
      </p:sp>
    </p:spTree>
    <p:extLst>
      <p:ext uri="{BB962C8B-B14F-4D97-AF65-F5344CB8AC3E}">
        <p14:creationId xmlns:p14="http://schemas.microsoft.com/office/powerpoint/2010/main" val="1004735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Components are either </a:t>
            </a:r>
            <a:r>
              <a:rPr lang="en-US" i="1" dirty="0" smtClean="0"/>
              <a:t>query-side components</a:t>
            </a:r>
            <a:r>
              <a:rPr lang="en-US" dirty="0" smtClean="0"/>
              <a:t> or </a:t>
            </a:r>
            <a:r>
              <a:rPr lang="en-US" i="1" dirty="0" smtClean="0"/>
              <a:t>command-side components</a:t>
            </a:r>
            <a:r>
              <a:rPr lang="en-US" dirty="0" smtClean="0"/>
              <a:t>.</a:t>
            </a:r>
          </a:p>
          <a:p>
            <a:r>
              <a:rPr lang="en-US" dirty="0" smtClean="0"/>
              <a:t>The path of a request through the system only </a:t>
            </a:r>
            <a:r>
              <a:rPr lang="en-US" i="1" dirty="0" smtClean="0"/>
              <a:t>passes through command-side or query-side components</a:t>
            </a:r>
            <a:r>
              <a:rPr lang="en-US" dirty="0" smtClean="0"/>
              <a:t> depending on whether it is querying or modifying the state of the system.</a:t>
            </a:r>
          </a:p>
          <a:p>
            <a:r>
              <a:rPr lang="en-US" dirty="0" smtClean="0"/>
              <a:t>Only </a:t>
            </a:r>
            <a:r>
              <a:rPr lang="en-US" i="1" dirty="0" smtClean="0"/>
              <a:t>command-side components can update a repository</a:t>
            </a:r>
            <a:r>
              <a:rPr lang="en-US" dirty="0" smtClean="0"/>
              <a:t>, </a:t>
            </a:r>
            <a:r>
              <a:rPr lang="en-US" i="1" dirty="0" smtClean="0"/>
              <a:t>query-side components just read</a:t>
            </a:r>
            <a:r>
              <a:rPr lang="en-US" dirty="0" smtClean="0"/>
              <a:t> from it.</a:t>
            </a:r>
          </a:p>
          <a:p>
            <a:r>
              <a:rPr lang="en-US" dirty="0" smtClean="0"/>
              <a:t>Commands and queries are usually </a:t>
            </a:r>
            <a:r>
              <a:rPr lang="en-US" i="1" dirty="0" smtClean="0"/>
              <a:t>explicit components</a:t>
            </a:r>
            <a:r>
              <a:rPr lang="en-US" dirty="0" smtClean="0"/>
              <a:t> on their respective sides.</a:t>
            </a:r>
          </a:p>
          <a:p>
            <a:r>
              <a:rPr lang="en-US" dirty="0" smtClean="0"/>
              <a:t>Both the command-side and the query-side are layered, but there are usually far fewer layers on the query-side.</a:t>
            </a:r>
          </a:p>
          <a:p>
            <a:r>
              <a:rPr lang="en-US" dirty="0" smtClean="0"/>
              <a:t>Commonly the command-side components are a </a:t>
            </a:r>
            <a:r>
              <a:rPr lang="en-US" i="1" dirty="0" smtClean="0"/>
              <a:t>domain model</a:t>
            </a:r>
            <a:r>
              <a:rPr lang="en-US" dirty="0" smtClean="0"/>
              <a:t>, though other styles such as procedural are not forbidden.</a:t>
            </a:r>
          </a:p>
          <a:p>
            <a:r>
              <a:rPr lang="en-US" dirty="0" smtClean="0"/>
              <a:t>The query-side components might be elevated to a domain model, but are normally just </a:t>
            </a:r>
            <a:r>
              <a:rPr lang="en-US" i="1" dirty="0" smtClean="0"/>
              <a:t>procedural</a:t>
            </a:r>
            <a:r>
              <a:rPr lang="en-US" dirty="0" smtClean="0"/>
              <a:t>.</a:t>
            </a:r>
          </a:p>
          <a:p>
            <a:endParaRPr lang="en-US" dirty="0"/>
          </a:p>
        </p:txBody>
      </p:sp>
      <p:sp>
        <p:nvSpPr>
          <p:cNvPr id="4" name="Slide Number Placeholder 3"/>
          <p:cNvSpPr>
            <a:spLocks noGrp="1"/>
          </p:cNvSpPr>
          <p:nvPr>
            <p:ph type="sldNum" sz="quarter" idx="10"/>
          </p:nvPr>
        </p:nvSpPr>
        <p:spPr/>
        <p:txBody>
          <a:bodyPr/>
          <a:lstStyle/>
          <a:p>
            <a:fld id="{D9983405-0101-CC4D-B607-F4E8A1376F46}" type="slidenum">
              <a:rPr lang="en-US" smtClean="0"/>
              <a:t>32</a:t>
            </a:fld>
            <a:endParaRPr lang="en-US"/>
          </a:p>
        </p:txBody>
      </p:sp>
    </p:spTree>
    <p:extLst>
      <p:ext uri="{BB962C8B-B14F-4D97-AF65-F5344CB8AC3E}">
        <p14:creationId xmlns:p14="http://schemas.microsoft.com/office/powerpoint/2010/main" val="14146157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user carries out a task.</a:t>
            </a:r>
          </a:p>
          <a:p>
            <a:endParaRPr lang="en-US" dirty="0" smtClean="0"/>
          </a:p>
          <a:p>
            <a:r>
              <a:rPr lang="en-US" dirty="0" smtClean="0"/>
              <a:t>The task maps naturally to a command within the system,.</a:t>
            </a:r>
            <a:r>
              <a:rPr lang="en-US" baseline="0" dirty="0" smtClean="0"/>
              <a:t> A command:</a:t>
            </a:r>
          </a:p>
          <a:p>
            <a:endParaRPr lang="en-US" baseline="0" dirty="0" smtClean="0"/>
          </a:p>
          <a:p>
            <a:pPr marL="171450" indent="-171450">
              <a:buFont typeface="Arial" charset="0"/>
              <a:buChar char="•"/>
            </a:pPr>
            <a:r>
              <a:rPr lang="en-US" baseline="0" dirty="0" smtClean="0"/>
              <a:t>Decouples the caller from the domain model’s implementation of the command</a:t>
            </a:r>
          </a:p>
          <a:p>
            <a:pPr marL="171450" indent="-171450">
              <a:buFont typeface="Arial" charset="0"/>
              <a:buChar char="•"/>
            </a:pPr>
            <a:r>
              <a:rPr lang="en-US" dirty="0" smtClean="0"/>
              <a:t>Is reusable</a:t>
            </a:r>
          </a:p>
          <a:p>
            <a:pPr marL="171450" indent="-171450">
              <a:buFont typeface="Arial" charset="0"/>
              <a:buChar char="•"/>
            </a:pPr>
            <a:r>
              <a:rPr lang="en-US" dirty="0" smtClean="0"/>
              <a:t>Forms a transactional boundary</a:t>
            </a:r>
          </a:p>
          <a:p>
            <a:endParaRPr lang="en-US" dirty="0"/>
          </a:p>
        </p:txBody>
      </p:sp>
      <p:sp>
        <p:nvSpPr>
          <p:cNvPr id="4" name="Slide Number Placeholder 3"/>
          <p:cNvSpPr>
            <a:spLocks noGrp="1"/>
          </p:cNvSpPr>
          <p:nvPr>
            <p:ph type="sldNum" sz="quarter" idx="10"/>
          </p:nvPr>
        </p:nvSpPr>
        <p:spPr/>
        <p:txBody>
          <a:bodyPr/>
          <a:lstStyle/>
          <a:p>
            <a:fld id="{D9983405-0101-CC4D-B607-F4E8A1376F46}" type="slidenum">
              <a:rPr lang="en-US" smtClean="0"/>
              <a:t>33</a:t>
            </a:fld>
            <a:endParaRPr lang="en-US"/>
          </a:p>
        </p:txBody>
      </p:sp>
    </p:spTree>
    <p:extLst>
      <p:ext uri="{BB962C8B-B14F-4D97-AF65-F5344CB8AC3E}">
        <p14:creationId xmlns:p14="http://schemas.microsoft.com/office/powerpoint/2010/main" val="4688472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CQRS terms we can view both a Command and a Query as instances of the Command pattern.</a:t>
            </a:r>
          </a:p>
          <a:p>
            <a:endParaRPr lang="en-US" dirty="0" smtClean="0"/>
          </a:p>
          <a:p>
            <a:r>
              <a:rPr lang="en-US" dirty="0" smtClean="0"/>
              <a:t>They both separate the caller from the implementation details, are reusable,</a:t>
            </a:r>
            <a:r>
              <a:rPr lang="en-US" baseline="0" dirty="0" smtClean="0"/>
              <a:t> and are transactional units</a:t>
            </a:r>
          </a:p>
          <a:p>
            <a:endParaRPr lang="en-US" dirty="0"/>
          </a:p>
        </p:txBody>
      </p:sp>
      <p:sp>
        <p:nvSpPr>
          <p:cNvPr id="4" name="Slide Number Placeholder 3"/>
          <p:cNvSpPr>
            <a:spLocks noGrp="1"/>
          </p:cNvSpPr>
          <p:nvPr>
            <p:ph type="sldNum" sz="quarter" idx="10"/>
          </p:nvPr>
        </p:nvSpPr>
        <p:spPr/>
        <p:txBody>
          <a:bodyPr/>
          <a:lstStyle/>
          <a:p>
            <a:fld id="{D9983405-0101-CC4D-B607-F4E8A1376F46}" type="slidenum">
              <a:rPr lang="en-US" smtClean="0"/>
              <a:t>34</a:t>
            </a:fld>
            <a:endParaRPr lang="en-US"/>
          </a:p>
        </p:txBody>
      </p:sp>
    </p:spTree>
    <p:extLst>
      <p:ext uri="{BB962C8B-B14F-4D97-AF65-F5344CB8AC3E}">
        <p14:creationId xmlns:p14="http://schemas.microsoft.com/office/powerpoint/2010/main" val="11577943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use a handler to separate a query or command into:</a:t>
            </a:r>
          </a:p>
          <a:p>
            <a:endParaRPr lang="en-US" dirty="0" smtClean="0"/>
          </a:p>
          <a:p>
            <a:r>
              <a:rPr lang="en-US" dirty="0" smtClean="0"/>
              <a:t>Parameters:</a:t>
            </a:r>
            <a:r>
              <a:rPr lang="en-US" baseline="0" dirty="0" smtClean="0"/>
              <a:t> The Query or Command is a data structure that contains the ‘parameters’ of the call i.e. what varies</a:t>
            </a:r>
          </a:p>
          <a:p>
            <a:r>
              <a:rPr lang="en-US" baseline="0" dirty="0" smtClean="0"/>
              <a:t>Handler: The Handler is the implementation, how do we perform the task using these parameters</a:t>
            </a:r>
          </a:p>
          <a:p>
            <a:endParaRPr lang="en-US" baseline="0" dirty="0" smtClean="0"/>
          </a:p>
          <a:p>
            <a:r>
              <a:rPr lang="en-US" baseline="0" dirty="0" smtClean="0"/>
              <a:t>This decouples the sender from the receiver by removing routing knowledge from the sender.</a:t>
            </a:r>
          </a:p>
          <a:p>
            <a:endParaRPr lang="en-US" baseline="0" dirty="0" smtClean="0"/>
          </a:p>
          <a:p>
            <a:r>
              <a:rPr lang="en-US" baseline="0" dirty="0" smtClean="0"/>
              <a:t>We call this a Command Dispatcher.</a:t>
            </a:r>
          </a:p>
          <a:p>
            <a:endParaRPr lang="en-US" baseline="0" dirty="0" smtClean="0"/>
          </a:p>
          <a:p>
            <a:r>
              <a:rPr lang="en-US" baseline="0" dirty="0" smtClean="0"/>
              <a:t>We can now swap handlers when we want to vary implementation (for example for feature switching)</a:t>
            </a:r>
          </a:p>
        </p:txBody>
      </p:sp>
      <p:sp>
        <p:nvSpPr>
          <p:cNvPr id="4" name="Slide Number Placeholder 3"/>
          <p:cNvSpPr>
            <a:spLocks noGrp="1"/>
          </p:cNvSpPr>
          <p:nvPr>
            <p:ph type="sldNum" sz="quarter" idx="10"/>
          </p:nvPr>
        </p:nvSpPr>
        <p:spPr/>
        <p:txBody>
          <a:bodyPr/>
          <a:lstStyle/>
          <a:p>
            <a:fld id="{D9983405-0101-CC4D-B607-F4E8A1376F46}" type="slidenum">
              <a:rPr lang="en-US" smtClean="0"/>
              <a:t>35</a:t>
            </a:fld>
            <a:endParaRPr lang="en-US"/>
          </a:p>
        </p:txBody>
      </p:sp>
    </p:spTree>
    <p:extLst>
      <p:ext uri="{BB962C8B-B14F-4D97-AF65-F5344CB8AC3E}">
        <p14:creationId xmlns:p14="http://schemas.microsoft.com/office/powerpoint/2010/main" val="622926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a:t>
            </a:r>
            <a:r>
              <a:rPr lang="en-US" baseline="0" dirty="0" smtClean="0"/>
              <a:t> we move to a dispatcher model, it is possible to use a pipeline model. The additional handlers are for orthogonal concerns such as logging, availability etc.</a:t>
            </a:r>
            <a:endParaRPr lang="en-US" dirty="0"/>
          </a:p>
        </p:txBody>
      </p:sp>
      <p:sp>
        <p:nvSpPr>
          <p:cNvPr id="4" name="Slide Number Placeholder 3"/>
          <p:cNvSpPr>
            <a:spLocks noGrp="1"/>
          </p:cNvSpPr>
          <p:nvPr>
            <p:ph type="sldNum" sz="quarter" idx="10"/>
          </p:nvPr>
        </p:nvSpPr>
        <p:spPr/>
        <p:txBody>
          <a:bodyPr/>
          <a:lstStyle/>
          <a:p>
            <a:fld id="{D9983405-0101-CC4D-B607-F4E8A1376F46}" type="slidenum">
              <a:rPr lang="en-US" smtClean="0"/>
              <a:t>36</a:t>
            </a:fld>
            <a:endParaRPr lang="en-US"/>
          </a:p>
        </p:txBody>
      </p:sp>
    </p:spTree>
    <p:extLst>
      <p:ext uri="{BB962C8B-B14F-4D97-AF65-F5344CB8AC3E}">
        <p14:creationId xmlns:p14="http://schemas.microsoft.com/office/powerpoint/2010/main" val="9825310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a </a:t>
            </a:r>
            <a:r>
              <a:rPr lang="en-US" dirty="0" err="1" smtClean="0"/>
              <a:t>mservice</a:t>
            </a:r>
            <a:r>
              <a:rPr lang="en-US" baseline="0" dirty="0" smtClean="0"/>
              <a:t> has to communicate outside the data </a:t>
            </a:r>
            <a:r>
              <a:rPr lang="en-US" baseline="0" dirty="0" err="1" smtClean="0"/>
              <a:t>centre</a:t>
            </a:r>
            <a:r>
              <a:rPr lang="en-US" baseline="0" dirty="0" smtClean="0"/>
              <a:t>, using a </a:t>
            </a:r>
            <a:r>
              <a:rPr lang="en-US" baseline="0" dirty="0" err="1" smtClean="0"/>
              <a:t>sychronous</a:t>
            </a:r>
            <a:r>
              <a:rPr lang="en-US" baseline="0" dirty="0" smtClean="0"/>
              <a:t> protocol (client blocks waiting for a response) it is common for a server to expose an HTTP + JSON API (REST) to communicate with a client.</a:t>
            </a:r>
          </a:p>
          <a:p>
            <a:endParaRPr lang="en-US" baseline="0" dirty="0" smtClean="0"/>
          </a:p>
          <a:p>
            <a:r>
              <a:rPr lang="en-US" baseline="0" dirty="0" smtClean="0"/>
              <a:t>As we have exposed this API, it would seem to make sense for other services to use the same API to communicate with the </a:t>
            </a:r>
            <a:r>
              <a:rPr lang="en-US" baseline="0" dirty="0" err="1" smtClean="0"/>
              <a:t>mservice</a:t>
            </a:r>
            <a:r>
              <a:rPr lang="en-US" baseline="0" dirty="0" smtClean="0"/>
              <a:t>.</a:t>
            </a:r>
          </a:p>
          <a:p>
            <a:endParaRPr lang="en-US" baseline="0" dirty="0" smtClean="0"/>
          </a:p>
          <a:p>
            <a:r>
              <a:rPr lang="en-US" baseline="0" dirty="0" smtClean="0"/>
              <a:t>Indeed this is a very common pattern.</a:t>
            </a:r>
          </a:p>
          <a:p>
            <a:endParaRPr lang="en-US" baseline="0" dirty="0" smtClean="0"/>
          </a:p>
          <a:p>
            <a:r>
              <a:rPr lang="en-US" baseline="0" dirty="0" smtClean="0"/>
              <a:t>However, the HTTP + JSON API has two </a:t>
            </a:r>
            <a:r>
              <a:rPr lang="en-US" baseline="0" dirty="0" err="1" smtClean="0"/>
              <a:t>weakenesses</a:t>
            </a:r>
            <a:r>
              <a:rPr lang="en-US" baseline="0" dirty="0" smtClean="0"/>
              <a:t>, temporal and behavioral coupling</a:t>
            </a:r>
            <a:endParaRPr lang="en-US" dirty="0"/>
          </a:p>
        </p:txBody>
      </p:sp>
      <p:sp>
        <p:nvSpPr>
          <p:cNvPr id="4" name="Slide Number Placeholder 3"/>
          <p:cNvSpPr>
            <a:spLocks noGrp="1"/>
          </p:cNvSpPr>
          <p:nvPr>
            <p:ph type="sldNum" sz="quarter" idx="10"/>
          </p:nvPr>
        </p:nvSpPr>
        <p:spPr/>
        <p:txBody>
          <a:bodyPr/>
          <a:lstStyle/>
          <a:p>
            <a:fld id="{D9983405-0101-CC4D-B607-F4E8A1376F46}" type="slidenum">
              <a:rPr lang="en-US" smtClean="0"/>
              <a:t>39</a:t>
            </a:fld>
            <a:endParaRPr lang="en-US"/>
          </a:p>
        </p:txBody>
      </p:sp>
    </p:spTree>
    <p:extLst>
      <p:ext uri="{BB962C8B-B14F-4D97-AF65-F5344CB8AC3E}">
        <p14:creationId xmlns:p14="http://schemas.microsoft.com/office/powerpoint/2010/main" val="19244027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Messaging</a:t>
            </a:r>
            <a:r>
              <a:rPr lang="en-US" baseline="0" dirty="0" smtClean="0"/>
              <a:t> allows us to avoid the problems of temporal coupling</a:t>
            </a:r>
          </a:p>
          <a:p>
            <a:endParaRPr lang="en-US" baseline="0" dirty="0" smtClean="0"/>
          </a:p>
          <a:p>
            <a:r>
              <a:rPr lang="en-US" baseline="0" dirty="0" smtClean="0"/>
              <a:t>A message uses Message Oriented Middleware to guarantee delivery of a message between two services instead.</a:t>
            </a:r>
          </a:p>
          <a:p>
            <a:endParaRPr lang="en-US" baseline="0" dirty="0" smtClean="0"/>
          </a:p>
          <a:p>
            <a:r>
              <a:rPr lang="en-US" baseline="0" dirty="0" smtClean="0"/>
              <a:t>A producer puts a message onto a channel, and a consumer reads messages from the channel</a:t>
            </a:r>
          </a:p>
          <a:p>
            <a:endParaRPr lang="en-US" baseline="0" dirty="0" smtClean="0"/>
          </a:p>
          <a:p>
            <a:r>
              <a:rPr lang="en-US" baseline="0" dirty="0" smtClean="0"/>
              <a:t>We scale up,  by increasing the number of consumers (generally read messages from the channel, faster than they arrive).</a:t>
            </a:r>
          </a:p>
          <a:p>
            <a:endParaRPr lang="en-US" baseline="0" dirty="0" smtClean="0"/>
          </a:p>
        </p:txBody>
      </p:sp>
      <p:sp>
        <p:nvSpPr>
          <p:cNvPr id="4" name="Slide Number Placeholder 3"/>
          <p:cNvSpPr>
            <a:spLocks noGrp="1"/>
          </p:cNvSpPr>
          <p:nvPr>
            <p:ph type="sldNum" sz="quarter" idx="10"/>
          </p:nvPr>
        </p:nvSpPr>
        <p:spPr/>
        <p:txBody>
          <a:bodyPr/>
          <a:lstStyle/>
          <a:p>
            <a:fld id="{D9983405-0101-CC4D-B607-F4E8A1376F46}" type="slidenum">
              <a:rPr lang="en-US" smtClean="0"/>
              <a:t>41</a:t>
            </a:fld>
            <a:endParaRPr lang="en-US"/>
          </a:p>
        </p:txBody>
      </p:sp>
    </p:spTree>
    <p:extLst>
      <p:ext uri="{BB962C8B-B14F-4D97-AF65-F5344CB8AC3E}">
        <p14:creationId xmlns:p14="http://schemas.microsoft.com/office/powerpoint/2010/main" val="503279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decomposition of monolithic business systems into independently deployable services, that do “one thing well”* Independent deployment is important to us if we want rapid delivery - we can’t wait to co-ordinate releases across teams, which is the problem with a monolith</a:t>
            </a:r>
          </a:p>
        </p:txBody>
      </p:sp>
      <p:sp>
        <p:nvSpPr>
          <p:cNvPr id="4" name="Slide Number Placeholder 3"/>
          <p:cNvSpPr>
            <a:spLocks noGrp="1"/>
          </p:cNvSpPr>
          <p:nvPr>
            <p:ph type="sldNum" sz="quarter" idx="10"/>
          </p:nvPr>
        </p:nvSpPr>
        <p:spPr/>
        <p:txBody>
          <a:bodyPr/>
          <a:lstStyle/>
          <a:p>
            <a:fld id="{B4F0337E-0804-4297-9476-A377E05E3529}" type="slidenum">
              <a:rPr lang="en-GB" smtClean="0"/>
              <a:t>13</a:t>
            </a:fld>
            <a:endParaRPr lang="en-GB"/>
          </a:p>
        </p:txBody>
      </p:sp>
    </p:spTree>
    <p:extLst>
      <p:ext uri="{BB962C8B-B14F-4D97-AF65-F5344CB8AC3E}">
        <p14:creationId xmlns:p14="http://schemas.microsoft.com/office/powerpoint/2010/main" val="13345955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What about behavioral coupling?</a:t>
            </a:r>
          </a:p>
          <a:p>
            <a:endParaRPr lang="en-US" baseline="0" dirty="0" smtClean="0"/>
          </a:p>
          <a:p>
            <a:r>
              <a:rPr lang="en-US" baseline="0" dirty="0" smtClean="0"/>
              <a:t>A message does not suggest how to process it’s request. It just says process this intent.</a:t>
            </a:r>
          </a:p>
          <a:p>
            <a:endParaRPr lang="en-US" baseline="0" dirty="0" smtClean="0"/>
          </a:p>
          <a:p>
            <a:r>
              <a:rPr lang="en-US" baseline="0" dirty="0" smtClean="0"/>
              <a:t>But, a command states the type of response, so it implies that the producer knows of the consumer’s existence and its capabilities, so there is still behavioral coupling (if light).</a:t>
            </a:r>
            <a:endParaRPr lang="en-US" dirty="0" smtClean="0"/>
          </a:p>
          <a:p>
            <a:endParaRPr lang="en-US" dirty="0" smtClean="0"/>
          </a:p>
          <a:p>
            <a:r>
              <a:rPr lang="en-US" dirty="0" smtClean="0"/>
              <a:t>We may pref</a:t>
            </a:r>
            <a:r>
              <a:rPr lang="en-US" baseline="0" dirty="0" smtClean="0"/>
              <a:t>er and event to a command when integrating.</a:t>
            </a:r>
          </a:p>
          <a:p>
            <a:endParaRPr lang="en-US" baseline="0" dirty="0" smtClean="0"/>
          </a:p>
          <a:p>
            <a:r>
              <a:rPr lang="en-US" baseline="0" dirty="0" smtClean="0"/>
              <a:t>A Command says: Do this thing i.e. Make me a cup of tea. This works if the client is there, I will get a cup of tea, but if the client is not I must have used some middleware in the runtime to guarantee at least once delivery. You might also refuse me, perhaps you are busy.</a:t>
            </a:r>
          </a:p>
          <a:p>
            <a:r>
              <a:rPr lang="en-US" baseline="0" dirty="0" smtClean="0"/>
              <a:t>An Event says: Here is the state I am in. Can you help? We are open here to anyone handling it. I don’t care who gets me tea, I just want tea. Some potential tea bringers may be busy, but another one might bring me tea.</a:t>
            </a:r>
            <a:endParaRPr lang="en-US" dirty="0"/>
          </a:p>
        </p:txBody>
      </p:sp>
      <p:sp>
        <p:nvSpPr>
          <p:cNvPr id="4" name="Slide Number Placeholder 3"/>
          <p:cNvSpPr>
            <a:spLocks noGrp="1"/>
          </p:cNvSpPr>
          <p:nvPr>
            <p:ph type="sldNum" sz="quarter" idx="10"/>
          </p:nvPr>
        </p:nvSpPr>
        <p:spPr/>
        <p:txBody>
          <a:bodyPr/>
          <a:lstStyle/>
          <a:p>
            <a:fld id="{327C9A1F-A630-47D6-9126-EADCFBE6256E}" type="slidenum">
              <a:rPr lang="en-GB" smtClean="0"/>
              <a:t>42</a:t>
            </a:fld>
            <a:endParaRPr lang="en-GB"/>
          </a:p>
        </p:txBody>
      </p:sp>
    </p:spTree>
    <p:extLst>
      <p:ext uri="{BB962C8B-B14F-4D97-AF65-F5344CB8AC3E}">
        <p14:creationId xmlns:p14="http://schemas.microsoft.com/office/powerpoint/2010/main" val="18003867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Distributed 3-layer</a:t>
            </a:r>
          </a:p>
          <a:p>
            <a:r>
              <a:rPr lang="en-US" dirty="0" smtClean="0"/>
              <a:t>Traditional 3-layer application architecture blown up to distributed proportions. Characterized by call stack-like, imperative </a:t>
            </a:r>
            <a:r>
              <a:rPr lang="en-US" dirty="0" err="1" smtClean="0"/>
              <a:t>behaviour</a:t>
            </a:r>
            <a:r>
              <a:rPr lang="en-US" dirty="0" smtClean="0"/>
              <a:t> (high temporal and </a:t>
            </a:r>
            <a:r>
              <a:rPr lang="en-US" dirty="0" err="1" smtClean="0"/>
              <a:t>behavioural</a:t>
            </a:r>
            <a:r>
              <a:rPr lang="en-US" dirty="0" smtClean="0"/>
              <a:t> coupling) and synchronous request-response interactions. Includes systems that layer synchronous interactions on top of asynchronous message exchanges. Senders tell receivers what to do; receivers execute the sender’s orders. Sender and all intermediaries block until the call stack unwinds, effectively locking and/or consuming system resources further up the call chain. This blocking </a:t>
            </a:r>
            <a:r>
              <a:rPr lang="en-US" dirty="0" err="1" smtClean="0"/>
              <a:t>behaviour</a:t>
            </a:r>
            <a:r>
              <a:rPr lang="en-US" dirty="0" smtClean="0"/>
              <a:t> undermines the autonomy of upstream components and at the same time increases the availability requirements of downstream components. As Michael </a:t>
            </a:r>
            <a:r>
              <a:rPr lang="en-US" dirty="0" err="1" smtClean="0"/>
              <a:t>Nygard’s</a:t>
            </a:r>
            <a:r>
              <a:rPr lang="en-US" dirty="0" smtClean="0"/>
              <a:t> </a:t>
            </a:r>
            <a:r>
              <a:rPr lang="en-US" i="1" dirty="0" smtClean="0">
                <a:hlinkClick r:id="rId3" tooltip="Release It!"/>
              </a:rPr>
              <a:t>Release It!</a:t>
            </a:r>
            <a:r>
              <a:rPr lang="en-US" dirty="0" smtClean="0"/>
              <a:t> reminds us, in these circumstances the availability of the overall system can be no more than that of the least available participant, and the probability of failure is the joint probability of failure in any component or service.</a:t>
            </a:r>
          </a:p>
          <a:p>
            <a:endParaRPr lang="en-US" b="1" dirty="0" smtClean="0"/>
          </a:p>
          <a:p>
            <a:r>
              <a:rPr lang="en-US" b="1" dirty="0" smtClean="0"/>
              <a:t>Command-oriented</a:t>
            </a:r>
          </a:p>
          <a:p>
            <a:r>
              <a:rPr lang="en-US" dirty="0" smtClean="0"/>
              <a:t>“Good”, “orthodox” SOA. Low degree of temporal coupling </a:t>
            </a:r>
            <a:r>
              <a:rPr lang="en-US" dirty="0" err="1" smtClean="0"/>
              <a:t>characterised</a:t>
            </a:r>
            <a:r>
              <a:rPr lang="en-US" dirty="0" smtClean="0"/>
              <a:t> by asynchronous interactions, deferred state and a </a:t>
            </a:r>
            <a:r>
              <a:rPr lang="en-US" dirty="0" err="1" smtClean="0"/>
              <a:t>resumable</a:t>
            </a:r>
            <a:r>
              <a:rPr lang="en-US" dirty="0" smtClean="0"/>
              <a:t> programming model (process or activity instances are dehydrated between remote invocations in order to conserve resources, and then rehydrated based on correlated responses). Senders typically determine what needs to be done, but rely on receivers to determine how to execute their instructions. This </a:t>
            </a:r>
            <a:r>
              <a:rPr lang="en-US" dirty="0" err="1" smtClean="0"/>
              <a:t>behavioural</a:t>
            </a:r>
            <a:r>
              <a:rPr lang="en-US" dirty="0" smtClean="0"/>
              <a:t> coupling can require providers to evolve (message formats, supported operations) in lockstep with changing consumer demands.</a:t>
            </a:r>
          </a:p>
          <a:p>
            <a:endParaRPr lang="en-US" b="1" dirty="0" smtClean="0"/>
          </a:p>
          <a:p>
            <a:r>
              <a:rPr lang="en-US" b="1" dirty="0" smtClean="0"/>
              <a:t>Event-oriented</a:t>
            </a:r>
          </a:p>
          <a:p>
            <a:r>
              <a:rPr lang="en-US" dirty="0" smtClean="0"/>
              <a:t>Low temporal and </a:t>
            </a:r>
            <a:r>
              <a:rPr lang="en-US" dirty="0" err="1" smtClean="0"/>
              <a:t>behavioural</a:t>
            </a:r>
            <a:r>
              <a:rPr lang="en-US" dirty="0" smtClean="0"/>
              <a:t> coupling. Receivers determine both what needs to be done and how to do it based on the content of received messages. </a:t>
            </a:r>
            <a:r>
              <a:rPr lang="en-US" dirty="0" err="1" smtClean="0"/>
              <a:t>Resumable</a:t>
            </a:r>
            <a:r>
              <a:rPr lang="en-US" dirty="0" smtClean="0"/>
              <a:t> programming model: processes are suspended or dehydrated, waiting for events. Can be difficult to trace the execution path of an end-to-end transaction or activity. Exposing an </a:t>
            </a:r>
            <a:r>
              <a:rPr lang="en-US" i="1" dirty="0" err="1" smtClean="0"/>
              <a:t>ExtinguishFire</a:t>
            </a:r>
            <a:r>
              <a:rPr lang="en-US" dirty="0" smtClean="0"/>
              <a:t> operation is a command-oriented way of executing a business process; acting on </a:t>
            </a:r>
            <a:r>
              <a:rPr lang="en-US" i="1" dirty="0" err="1" smtClean="0"/>
              <a:t>FireStarted</a:t>
            </a:r>
            <a:r>
              <a:rPr lang="en-US" dirty="0" smtClean="0"/>
              <a:t> notifications an event-oriented approach.</a:t>
            </a:r>
          </a:p>
          <a:p>
            <a:endParaRPr lang="en-US" b="1" dirty="0" smtClean="0"/>
          </a:p>
          <a:p>
            <a:r>
              <a:rPr lang="en-US" b="1" dirty="0" smtClean="0"/>
              <a:t>Emergency services</a:t>
            </a:r>
          </a:p>
          <a:p>
            <a:r>
              <a:rPr lang="en-US" dirty="0" smtClean="0"/>
              <a:t>So called because you tell them what happened, and they decide what to do, but if there’s no one to take your call, you’re hosed. Low </a:t>
            </a:r>
            <a:r>
              <a:rPr lang="en-US" dirty="0" err="1" smtClean="0"/>
              <a:t>behavioural</a:t>
            </a:r>
            <a:r>
              <a:rPr lang="en-US" dirty="0" smtClean="0"/>
              <a:t> coupling, which allows for the independent evolution of system components, but a degree of temporal coupling, impacting availability requirements of participants. Many </a:t>
            </a:r>
            <a:r>
              <a:rPr lang="en-US" dirty="0" err="1" smtClean="0"/>
              <a:t>RESTful</a:t>
            </a:r>
            <a:r>
              <a:rPr lang="en-US" dirty="0" smtClean="0"/>
              <a:t> solutions occupy this quadrant. URI-</a:t>
            </a:r>
            <a:r>
              <a:rPr lang="en-US" dirty="0" err="1" smtClean="0"/>
              <a:t>templated</a:t>
            </a:r>
            <a:r>
              <a:rPr lang="en-US" dirty="0" smtClean="0"/>
              <a:t> solutions have a higher degree of </a:t>
            </a:r>
            <a:r>
              <a:rPr lang="en-US" dirty="0" err="1" smtClean="0"/>
              <a:t>behavioural</a:t>
            </a:r>
            <a:r>
              <a:rPr lang="en-US" dirty="0" smtClean="0"/>
              <a:t> coupling than hypermedia-driven solutions (where servers constrain and guide what a client can do next, and determine how best to satisfy requests); client polling and caching can mitigate some of these temporal coupling issues.</a:t>
            </a:r>
          </a:p>
          <a:p>
            <a:endParaRPr lang="en-US" dirty="0"/>
          </a:p>
        </p:txBody>
      </p:sp>
      <p:sp>
        <p:nvSpPr>
          <p:cNvPr id="4" name="Slide Number Placeholder 3"/>
          <p:cNvSpPr>
            <a:spLocks noGrp="1"/>
          </p:cNvSpPr>
          <p:nvPr>
            <p:ph type="sldNum" sz="quarter" idx="10"/>
          </p:nvPr>
        </p:nvSpPr>
        <p:spPr/>
        <p:txBody>
          <a:bodyPr/>
          <a:lstStyle/>
          <a:p>
            <a:fld id="{327C9A1F-A630-47D6-9126-EADCFBE6256E}" type="slidenum">
              <a:rPr lang="en-GB" smtClean="0"/>
              <a:t>47</a:t>
            </a:fld>
            <a:endParaRPr lang="en-GB"/>
          </a:p>
        </p:txBody>
      </p:sp>
    </p:spTree>
    <p:extLst>
      <p:ext uri="{BB962C8B-B14F-4D97-AF65-F5344CB8AC3E}">
        <p14:creationId xmlns:p14="http://schemas.microsoft.com/office/powerpoint/2010/main" val="14132891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983405-0101-CC4D-B607-F4E8A1376F46}" type="slidenum">
              <a:rPr lang="en-US" smtClean="0"/>
              <a:t>48</a:t>
            </a:fld>
            <a:endParaRPr lang="en-US"/>
          </a:p>
        </p:txBody>
      </p:sp>
    </p:spTree>
    <p:extLst>
      <p:ext uri="{BB962C8B-B14F-4D97-AF65-F5344CB8AC3E}">
        <p14:creationId xmlns:p14="http://schemas.microsoft.com/office/powerpoint/2010/main" val="476696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F0337E-0804-4297-9476-A377E05E3529}" type="slidenum">
              <a:rPr lang="en-GB" smtClean="0"/>
              <a:t>14</a:t>
            </a:fld>
            <a:endParaRPr lang="en-GB"/>
          </a:p>
        </p:txBody>
      </p:sp>
    </p:spTree>
    <p:extLst>
      <p:ext uri="{BB962C8B-B14F-4D97-AF65-F5344CB8AC3E}">
        <p14:creationId xmlns:p14="http://schemas.microsoft.com/office/powerpoint/2010/main" val="683112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schools of decomposition derived from SOA the decomposition tends to be based on business capabilities    </a:t>
            </a:r>
          </a:p>
          <a:p>
            <a:pPr marL="171450" indent="-171450">
              <a:buFont typeface="Arial" charset="0"/>
              <a:buChar char="•"/>
            </a:pPr>
            <a:r>
              <a:rPr lang="en-US" dirty="0"/>
              <a:t>A business capability is a function provided by the business, often by a department, such as Lead Generation via the Marketing department   </a:t>
            </a:r>
          </a:p>
          <a:p>
            <a:pPr marL="171450" indent="-171450">
              <a:buFont typeface="Arial" charset="0"/>
              <a:buChar char="•"/>
            </a:pPr>
            <a:r>
              <a:rPr lang="en-US" dirty="0"/>
              <a:t>A business capability is stable over the long term - we will always need to provide this - though the process may not be - we may do it differently    </a:t>
            </a:r>
          </a:p>
          <a:p>
            <a:pPr marL="171450" indent="-171450">
              <a:buFont typeface="Arial" charset="0"/>
              <a:buChar char="•"/>
            </a:pPr>
            <a:r>
              <a:rPr lang="en-US" dirty="0"/>
              <a:t>Starts with the four tenets of SOA, but then moves through “Guerilla SOA” (don’t use an ESB) to Fowler and Lewis on </a:t>
            </a:r>
            <a:r>
              <a:rPr lang="en-US" dirty="0" err="1"/>
              <a:t>microservices</a:t>
            </a:r>
            <a:r>
              <a:rPr lang="en-US" dirty="0"/>
              <a:t>.</a:t>
            </a:r>
          </a:p>
          <a:p>
            <a:pPr marL="171450" indent="-171450">
              <a:buFont typeface="Arial" charset="0"/>
              <a:buChar char="•"/>
            </a:pPr>
            <a:endParaRPr lang="en-US" dirty="0"/>
          </a:p>
          <a:p>
            <a:r>
              <a:rPr lang="en-US" dirty="0">
                <a:hlinkClick r:id="rId3"/>
              </a:rPr>
              <a:t>Componentization via Services</a:t>
            </a:r>
            <a:endParaRPr lang="en-US" dirty="0"/>
          </a:p>
          <a:p>
            <a:r>
              <a:rPr lang="en-US" dirty="0">
                <a:hlinkClick r:id="rId4"/>
              </a:rPr>
              <a:t>Organized around Business Capabilities</a:t>
            </a:r>
            <a:endParaRPr lang="en-US" dirty="0"/>
          </a:p>
          <a:p>
            <a:r>
              <a:rPr lang="en-US" dirty="0">
                <a:hlinkClick r:id="rId5"/>
              </a:rPr>
              <a:t>Products not Projects</a:t>
            </a:r>
            <a:endParaRPr lang="en-US" dirty="0"/>
          </a:p>
          <a:p>
            <a:r>
              <a:rPr lang="en-US" dirty="0">
                <a:hlinkClick r:id="rId6"/>
              </a:rPr>
              <a:t>Smart endpoints and dumb pipes</a:t>
            </a:r>
            <a:endParaRPr lang="en-US" dirty="0"/>
          </a:p>
          <a:p>
            <a:r>
              <a:rPr lang="en-US" dirty="0">
                <a:hlinkClick r:id="rId7"/>
              </a:rPr>
              <a:t>Decentralized Governance</a:t>
            </a:r>
            <a:endParaRPr lang="en-US" dirty="0"/>
          </a:p>
          <a:p>
            <a:r>
              <a:rPr lang="en-US" dirty="0">
                <a:hlinkClick r:id="rId8"/>
              </a:rPr>
              <a:t>Decentralized Data Management</a:t>
            </a:r>
            <a:endParaRPr lang="en-US" dirty="0"/>
          </a:p>
          <a:p>
            <a:r>
              <a:rPr lang="en-US" dirty="0">
                <a:hlinkClick r:id="rId9"/>
              </a:rPr>
              <a:t>Infrastructure Automation</a:t>
            </a:r>
            <a:endParaRPr lang="en-US" dirty="0"/>
          </a:p>
          <a:p>
            <a:r>
              <a:rPr lang="en-US" dirty="0">
                <a:hlinkClick r:id="rId10"/>
              </a:rPr>
              <a:t>Design for failure</a:t>
            </a:r>
            <a:endParaRPr lang="en-US" dirty="0"/>
          </a:p>
          <a:p>
            <a:r>
              <a:rPr lang="en-US" dirty="0">
                <a:hlinkClick r:id="rId11"/>
              </a:rPr>
              <a:t>Evolutionary Design</a:t>
            </a:r>
            <a:endParaRPr lang="en-US" dirty="0"/>
          </a:p>
          <a:p>
            <a:pPr marL="171450" indent="-171450">
              <a:buFont typeface="Arial" charset="0"/>
              <a:buChar char="•"/>
            </a:pPr>
            <a:r>
              <a:rPr lang="en-US" dirty="0"/>
              <a:t>Componentization via Services</a:t>
            </a:r>
          </a:p>
          <a:p>
            <a:endParaRPr lang="en-US" dirty="0"/>
          </a:p>
        </p:txBody>
      </p:sp>
      <p:sp>
        <p:nvSpPr>
          <p:cNvPr id="4" name="Slide Number Placeholder 3"/>
          <p:cNvSpPr>
            <a:spLocks noGrp="1"/>
          </p:cNvSpPr>
          <p:nvPr>
            <p:ph type="sldNum" sz="quarter" idx="10"/>
          </p:nvPr>
        </p:nvSpPr>
        <p:spPr/>
        <p:txBody>
          <a:bodyPr/>
          <a:lstStyle/>
          <a:p>
            <a:fld id="{B4F0337E-0804-4297-9476-A377E05E3529}" type="slidenum">
              <a:rPr lang="en-GB" smtClean="0"/>
              <a:t>15</a:t>
            </a:fld>
            <a:endParaRPr lang="en-GB"/>
          </a:p>
        </p:txBody>
      </p:sp>
    </p:spTree>
    <p:extLst>
      <p:ext uri="{BB962C8B-B14F-4D97-AF65-F5344CB8AC3E}">
        <p14:creationId xmlns:p14="http://schemas.microsoft.com/office/powerpoint/2010/main" val="1494644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 schools of decomposition derived from the Unix pipes and filters approach the decomposition may be into the smallest ‘function’ that delivers business value    </a:t>
            </a:r>
          </a:p>
          <a:p>
            <a:pPr marL="171450" indent="-171450">
              <a:buFont typeface="Arial" charset="0"/>
              <a:buChar char="•"/>
            </a:pPr>
            <a:r>
              <a:rPr lang="en-US" dirty="0"/>
              <a:t>A function allows for highly-independent deployment as the unit of release is often the smallest unit that could work        </a:t>
            </a:r>
          </a:p>
          <a:p>
            <a:pPr marL="171450" indent="-171450">
              <a:buFont typeface="Arial" charset="0"/>
              <a:buChar char="•"/>
            </a:pPr>
            <a:r>
              <a:rPr lang="en-US" dirty="0"/>
              <a:t>By contrast a business capability may often ship code that is not impacted by a change </a:t>
            </a:r>
          </a:p>
          <a:p>
            <a:pPr marL="171450" indent="-171450">
              <a:buFont typeface="Arial" charset="0"/>
              <a:buChar char="•"/>
            </a:pPr>
            <a:r>
              <a:rPr lang="en-US" dirty="0"/>
              <a:t>However, there is an overhead cost with decomposition, greater co-ordination is required        </a:t>
            </a:r>
          </a:p>
          <a:p>
            <a:pPr marL="171450" indent="-171450">
              <a:buFont typeface="Arial" charset="0"/>
              <a:buChar char="•"/>
            </a:pPr>
            <a:r>
              <a:rPr lang="en-US" dirty="0"/>
              <a:t>As such that increased flexibility over business capabilities comes at a cost.    </a:t>
            </a:r>
          </a:p>
          <a:p>
            <a:pPr marL="171450" indent="-171450">
              <a:buFont typeface="Arial" charset="0"/>
              <a:buChar char="•"/>
            </a:pPr>
            <a:r>
              <a:rPr lang="en-US" dirty="0"/>
              <a:t>Starts with SOA but then ‘turns the dials up to 11’; comes from Programmer Anarchy by Fred George</a:t>
            </a:r>
          </a:p>
          <a:p>
            <a:pPr marL="171450" indent="-171450">
              <a:buFont typeface="Arial" charset="0"/>
              <a:buChar char="•"/>
            </a:pPr>
            <a:endParaRPr lang="en-US"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Pipes and Filters model: data is not stored centrally, but passed from one ‘filter’ step to another, being transformed i.e.</a:t>
            </a:r>
            <a:r>
              <a:rPr lang="en-US" baseline="0" dirty="0"/>
              <a:t> no shared database integration, filter stores any state it needs</a:t>
            </a:r>
            <a:endParaRPr lang="en-US" dirty="0"/>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B4F0337E-0804-4297-9476-A377E05E3529}" type="slidenum">
              <a:rPr lang="en-GB" smtClean="0"/>
              <a:t>16</a:t>
            </a:fld>
            <a:endParaRPr lang="en-GB"/>
          </a:p>
        </p:txBody>
      </p:sp>
    </p:spTree>
    <p:extLst>
      <p:ext uri="{BB962C8B-B14F-4D97-AF65-F5344CB8AC3E}">
        <p14:creationId xmlns:p14="http://schemas.microsoft.com/office/powerpoint/2010/main" val="103535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model we are used to: we host in IIS. IIS runs a set of worker processes (w3p) that can </a:t>
            </a:r>
            <a:r>
              <a:rPr lang="en-US" baseline="0" dirty="0" smtClean="0"/>
              <a:t>support an app pool (an app pool can have more than one worker process assigned </a:t>
            </a:r>
            <a:r>
              <a:rPr lang="mr-IN" baseline="0" dirty="0" smtClean="0"/>
              <a:t>–</a:t>
            </a:r>
            <a:r>
              <a:rPr lang="en-US" baseline="0" dirty="0" smtClean="0"/>
              <a:t> a web garden). The app pool is a unit of isolation. If one app pool fails, due to unhandled exception for example, then other app pools will be unaffected and continue to run. In addition, we maximize use of our resources. If a server has multiple cores, then we can easily support multiple app pools to exploit the capabilities of the server.</a:t>
            </a:r>
          </a:p>
          <a:p>
            <a:endParaRPr lang="en-US" baseline="0" dirty="0" smtClean="0"/>
          </a:p>
          <a:p>
            <a:r>
              <a:rPr lang="en-US" baseline="0" dirty="0" smtClean="0"/>
              <a:t>In essence we have a sandbox for our application.</a:t>
            </a:r>
          </a:p>
          <a:p>
            <a:endParaRPr lang="en-US" baseline="0" dirty="0" smtClean="0"/>
          </a:p>
          <a:p>
            <a:r>
              <a:rPr lang="en-US" baseline="0" dirty="0" smtClean="0"/>
              <a:t>Now this is not only available to the web process, but to a worker processes using WCF via Windows Activation Service that can use TCP/IP, Message Queues etc. Note how we can activate a service ‘on demand’.</a:t>
            </a:r>
          </a:p>
        </p:txBody>
      </p:sp>
      <p:sp>
        <p:nvSpPr>
          <p:cNvPr id="4" name="Slide Number Placeholder 3"/>
          <p:cNvSpPr>
            <a:spLocks noGrp="1"/>
          </p:cNvSpPr>
          <p:nvPr>
            <p:ph type="sldNum" sz="quarter" idx="10"/>
          </p:nvPr>
        </p:nvSpPr>
        <p:spPr/>
        <p:txBody>
          <a:bodyPr/>
          <a:lstStyle/>
          <a:p>
            <a:fld id="{D9983405-0101-CC4D-B607-F4E8A1376F46}" type="slidenum">
              <a:rPr lang="en-US" smtClean="0"/>
              <a:t>19</a:t>
            </a:fld>
            <a:endParaRPr lang="en-US"/>
          </a:p>
        </p:txBody>
      </p:sp>
    </p:spTree>
    <p:extLst>
      <p:ext uri="{BB962C8B-B14F-4D97-AF65-F5344CB8AC3E}">
        <p14:creationId xmlns:p14="http://schemas.microsoft.com/office/powerpoint/2010/main" val="445384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Docker</a:t>
            </a:r>
            <a:r>
              <a:rPr lang="en-US" dirty="0" smtClean="0"/>
              <a:t> runs a n</a:t>
            </a:r>
            <a:r>
              <a:rPr lang="en-US" baseline="0" dirty="0" smtClean="0"/>
              <a:t> application in a container.</a:t>
            </a:r>
          </a:p>
          <a:p>
            <a:r>
              <a:rPr lang="en-US" baseline="0" dirty="0" smtClean="0"/>
              <a:t>The blueprint for the container comes from an image; an image can be built up in layers </a:t>
            </a:r>
            <a:r>
              <a:rPr lang="mr-IN" baseline="0" dirty="0" smtClean="0"/>
              <a:t>–</a:t>
            </a:r>
            <a:r>
              <a:rPr lang="en-US" baseline="0" dirty="0" smtClean="0"/>
              <a:t> </a:t>
            </a:r>
            <a:r>
              <a:rPr lang="en-US" baseline="0" dirty="0" err="1" smtClean="0"/>
              <a:t>dotnet</a:t>
            </a:r>
            <a:r>
              <a:rPr lang="en-US" baseline="0" dirty="0" smtClean="0"/>
              <a:t> core; </a:t>
            </a:r>
            <a:r>
              <a:rPr lang="en-US" baseline="0" dirty="0" err="1" smtClean="0"/>
              <a:t>aspnet</a:t>
            </a:r>
            <a:r>
              <a:rPr lang="en-US" baseline="0" dirty="0" smtClean="0"/>
              <a:t> core; your app</a:t>
            </a:r>
          </a:p>
          <a:p>
            <a:r>
              <a:rPr lang="en-US" baseline="0" dirty="0" smtClean="0"/>
              <a:t>Each container is ‘sandboxed’ in its use of resources on the host machine (using a Unix feature called namespaces).</a:t>
            </a:r>
          </a:p>
          <a:p>
            <a:r>
              <a:rPr lang="en-US" baseline="0" dirty="0" smtClean="0"/>
              <a:t>The host itself is a Linux server. It may be a VM or bare metal. Windows 10 and </a:t>
            </a:r>
            <a:r>
              <a:rPr lang="en-US" baseline="0" dirty="0" err="1" smtClean="0"/>
              <a:t>MacOS</a:t>
            </a:r>
            <a:r>
              <a:rPr lang="en-US" baseline="0" dirty="0" smtClean="0"/>
              <a:t> support use of a hypervisor to provide a VM based Linux host that is transparent to the developer</a:t>
            </a:r>
          </a:p>
          <a:p>
            <a:r>
              <a:rPr lang="en-US" baseline="0" dirty="0" smtClean="0"/>
              <a:t>A container is deployment approach for your application, just as an </a:t>
            </a:r>
            <a:r>
              <a:rPr lang="en-US" baseline="0" dirty="0" err="1" smtClean="0"/>
              <a:t>AppPool</a:t>
            </a:r>
            <a:r>
              <a:rPr lang="en-US" baseline="0" dirty="0" smtClean="0"/>
              <a:t> is, though it uses a different technology</a:t>
            </a:r>
          </a:p>
          <a:p>
            <a:r>
              <a:rPr lang="en-US" baseline="0" dirty="0" smtClean="0"/>
              <a:t>Whereas IIS only supports either HTTP or through WAS, WCF, a container can support anything that can run in that container.</a:t>
            </a:r>
          </a:p>
          <a:p>
            <a:r>
              <a:rPr lang="en-US" baseline="0" dirty="0" smtClean="0"/>
              <a:t>A container can be Linux, or Windows (</a:t>
            </a:r>
            <a:r>
              <a:rPr lang="en-US" baseline="0" dirty="0" err="1" smtClean="0"/>
              <a:t>Nano</a:t>
            </a:r>
            <a:r>
              <a:rPr lang="en-US" baseline="0" dirty="0" smtClean="0"/>
              <a:t> or Server Core only).</a:t>
            </a:r>
          </a:p>
          <a:p>
            <a:r>
              <a:rPr lang="en-US" baseline="0" dirty="0" smtClean="0"/>
              <a:t>.NET Core can be run on Linux</a:t>
            </a:r>
            <a:endParaRPr lang="en-US" dirty="0"/>
          </a:p>
        </p:txBody>
      </p:sp>
      <p:sp>
        <p:nvSpPr>
          <p:cNvPr id="4" name="Slide Number Placeholder 3"/>
          <p:cNvSpPr>
            <a:spLocks noGrp="1"/>
          </p:cNvSpPr>
          <p:nvPr>
            <p:ph type="sldNum" sz="quarter" idx="10"/>
          </p:nvPr>
        </p:nvSpPr>
        <p:spPr/>
        <p:txBody>
          <a:bodyPr/>
          <a:lstStyle/>
          <a:p>
            <a:fld id="{D9983405-0101-CC4D-B607-F4E8A1376F46}" type="slidenum">
              <a:rPr lang="en-US" smtClean="0"/>
              <a:t>20</a:t>
            </a:fld>
            <a:endParaRPr lang="en-US"/>
          </a:p>
        </p:txBody>
      </p:sp>
    </p:spTree>
    <p:extLst>
      <p:ext uri="{BB962C8B-B14F-4D97-AF65-F5344CB8AC3E}">
        <p14:creationId xmlns:p14="http://schemas.microsoft.com/office/powerpoint/2010/main" val="504783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The </a:t>
            </a:r>
            <a:r>
              <a:rPr lang="en-US" b="1" dirty="0" err="1" smtClean="0"/>
              <a:t>Docker</a:t>
            </a:r>
            <a:r>
              <a:rPr lang="en-US" b="1" dirty="0" smtClean="0"/>
              <a:t> daemon</a:t>
            </a:r>
          </a:p>
          <a:p>
            <a:r>
              <a:rPr lang="en-US" dirty="0" smtClean="0"/>
              <a:t>The </a:t>
            </a:r>
            <a:r>
              <a:rPr lang="en-US" dirty="0" err="1" smtClean="0"/>
              <a:t>Docker</a:t>
            </a:r>
            <a:r>
              <a:rPr lang="en-US" dirty="0" smtClean="0"/>
              <a:t> daemon (</a:t>
            </a:r>
            <a:r>
              <a:rPr lang="en-US" dirty="0" err="1" smtClean="0"/>
              <a:t>dockerd</a:t>
            </a:r>
            <a:r>
              <a:rPr lang="en-US" dirty="0" smtClean="0"/>
              <a:t>) listens for </a:t>
            </a:r>
            <a:r>
              <a:rPr lang="en-US" dirty="0" err="1" smtClean="0"/>
              <a:t>Docker</a:t>
            </a:r>
            <a:r>
              <a:rPr lang="en-US" dirty="0" smtClean="0"/>
              <a:t> API requests and manages </a:t>
            </a:r>
            <a:r>
              <a:rPr lang="en-US" dirty="0" err="1" smtClean="0"/>
              <a:t>Docker</a:t>
            </a:r>
            <a:r>
              <a:rPr lang="en-US" dirty="0" smtClean="0"/>
              <a:t> objects such as images, containers, networks, and volumes. A daemon can also communicate with other daemons to manage </a:t>
            </a:r>
            <a:r>
              <a:rPr lang="en-US" dirty="0" err="1" smtClean="0"/>
              <a:t>Docker</a:t>
            </a:r>
            <a:r>
              <a:rPr lang="en-US" dirty="0" smtClean="0"/>
              <a:t> services.</a:t>
            </a:r>
          </a:p>
          <a:p>
            <a:endParaRPr lang="en-US" dirty="0" smtClean="0"/>
          </a:p>
          <a:p>
            <a:r>
              <a:rPr lang="en-US" b="1" dirty="0" smtClean="0"/>
              <a:t>The </a:t>
            </a:r>
            <a:r>
              <a:rPr lang="en-US" b="1" dirty="0" err="1" smtClean="0"/>
              <a:t>Docker</a:t>
            </a:r>
            <a:r>
              <a:rPr lang="en-US" b="1" dirty="0" smtClean="0"/>
              <a:t> client</a:t>
            </a:r>
          </a:p>
          <a:p>
            <a:r>
              <a:rPr lang="en-US" dirty="0" smtClean="0"/>
              <a:t>The </a:t>
            </a:r>
            <a:r>
              <a:rPr lang="en-US" dirty="0" err="1" smtClean="0"/>
              <a:t>Docker</a:t>
            </a:r>
            <a:r>
              <a:rPr lang="en-US" dirty="0" smtClean="0"/>
              <a:t> client (</a:t>
            </a:r>
            <a:r>
              <a:rPr lang="en-US" dirty="0" err="1" smtClean="0"/>
              <a:t>docker</a:t>
            </a:r>
            <a:r>
              <a:rPr lang="en-US" dirty="0" smtClean="0"/>
              <a:t>) is the primary way that many </a:t>
            </a:r>
            <a:r>
              <a:rPr lang="en-US" dirty="0" err="1" smtClean="0"/>
              <a:t>Docker</a:t>
            </a:r>
            <a:r>
              <a:rPr lang="en-US" dirty="0" smtClean="0"/>
              <a:t> users interact with </a:t>
            </a:r>
            <a:r>
              <a:rPr lang="en-US" dirty="0" err="1" smtClean="0"/>
              <a:t>Docker</a:t>
            </a:r>
            <a:r>
              <a:rPr lang="en-US" dirty="0" smtClean="0"/>
              <a:t>. When you use commands such as </a:t>
            </a:r>
            <a:r>
              <a:rPr lang="en-US" dirty="0" err="1" smtClean="0"/>
              <a:t>docker</a:t>
            </a:r>
            <a:r>
              <a:rPr lang="en-US" dirty="0" smtClean="0"/>
              <a:t> run, the client sends these commands to </a:t>
            </a:r>
            <a:r>
              <a:rPr lang="en-US" dirty="0" err="1" smtClean="0"/>
              <a:t>dockerd</a:t>
            </a:r>
            <a:r>
              <a:rPr lang="en-US" dirty="0" smtClean="0"/>
              <a:t>, which carries them out. The </a:t>
            </a:r>
            <a:r>
              <a:rPr lang="en-US" dirty="0" err="1" smtClean="0"/>
              <a:t>docker</a:t>
            </a:r>
            <a:r>
              <a:rPr lang="en-US" dirty="0" smtClean="0"/>
              <a:t> command uses the </a:t>
            </a:r>
            <a:r>
              <a:rPr lang="en-US" dirty="0" err="1" smtClean="0"/>
              <a:t>Docker</a:t>
            </a:r>
            <a:r>
              <a:rPr lang="en-US" dirty="0" smtClean="0"/>
              <a:t> API. The </a:t>
            </a:r>
            <a:r>
              <a:rPr lang="en-US" dirty="0" err="1" smtClean="0"/>
              <a:t>Docker</a:t>
            </a:r>
            <a:r>
              <a:rPr lang="en-US" dirty="0" smtClean="0"/>
              <a:t> client can communicate with more than one daemon.</a:t>
            </a:r>
          </a:p>
          <a:p>
            <a:endParaRPr lang="en-US" b="1" dirty="0" smtClean="0"/>
          </a:p>
          <a:p>
            <a:r>
              <a:rPr lang="en-US" b="1" dirty="0" err="1" smtClean="0"/>
              <a:t>Docker</a:t>
            </a:r>
            <a:r>
              <a:rPr lang="en-US" b="1" dirty="0" smtClean="0"/>
              <a:t> registries</a:t>
            </a:r>
          </a:p>
          <a:p>
            <a:r>
              <a:rPr lang="en-US" dirty="0" smtClean="0"/>
              <a:t>A </a:t>
            </a:r>
            <a:r>
              <a:rPr lang="en-US" dirty="0" err="1" smtClean="0"/>
              <a:t>Docker</a:t>
            </a:r>
            <a:r>
              <a:rPr lang="en-US" dirty="0" smtClean="0"/>
              <a:t> </a:t>
            </a:r>
            <a:r>
              <a:rPr lang="en-US" i="1" dirty="0" smtClean="0"/>
              <a:t>registry</a:t>
            </a:r>
            <a:r>
              <a:rPr lang="en-US" dirty="0" smtClean="0"/>
              <a:t> stores </a:t>
            </a:r>
            <a:r>
              <a:rPr lang="en-US" dirty="0" err="1" smtClean="0"/>
              <a:t>Docker</a:t>
            </a:r>
            <a:r>
              <a:rPr lang="en-US" dirty="0" smtClean="0"/>
              <a:t> images. </a:t>
            </a:r>
            <a:r>
              <a:rPr lang="en-US" dirty="0" err="1" smtClean="0"/>
              <a:t>Docker</a:t>
            </a:r>
            <a:r>
              <a:rPr lang="en-US" dirty="0" smtClean="0"/>
              <a:t> Hub and </a:t>
            </a:r>
            <a:r>
              <a:rPr lang="en-US" dirty="0" err="1" smtClean="0"/>
              <a:t>Docker</a:t>
            </a:r>
            <a:r>
              <a:rPr lang="en-US" dirty="0" smtClean="0"/>
              <a:t> Cloud are public registries that anyone can use, and </a:t>
            </a:r>
            <a:r>
              <a:rPr lang="en-US" dirty="0" err="1" smtClean="0"/>
              <a:t>Docker</a:t>
            </a:r>
            <a:r>
              <a:rPr lang="en-US" dirty="0" smtClean="0"/>
              <a:t> is configured to look for images on </a:t>
            </a:r>
            <a:r>
              <a:rPr lang="en-US" dirty="0" err="1" smtClean="0"/>
              <a:t>Docker</a:t>
            </a:r>
            <a:r>
              <a:rPr lang="en-US" dirty="0" smtClean="0"/>
              <a:t> Hub by default. You can even run your own private registry. If you use </a:t>
            </a:r>
            <a:r>
              <a:rPr lang="en-US" dirty="0" err="1" smtClean="0"/>
              <a:t>Docker</a:t>
            </a:r>
            <a:r>
              <a:rPr lang="en-US" dirty="0" smtClean="0"/>
              <a:t> Datacenter (DDC), it includes </a:t>
            </a:r>
            <a:r>
              <a:rPr lang="en-US" dirty="0" err="1" smtClean="0"/>
              <a:t>Docker</a:t>
            </a:r>
            <a:r>
              <a:rPr lang="en-US" dirty="0" smtClean="0"/>
              <a:t> Trusted Registry (DTR).</a:t>
            </a:r>
          </a:p>
          <a:p>
            <a:endParaRPr lang="en-US" dirty="0" smtClean="0"/>
          </a:p>
          <a:p>
            <a:r>
              <a:rPr lang="en-US" dirty="0" smtClean="0"/>
              <a:t>When you use the </a:t>
            </a:r>
            <a:r>
              <a:rPr lang="en-US" dirty="0" err="1" smtClean="0"/>
              <a:t>docker</a:t>
            </a:r>
            <a:r>
              <a:rPr lang="en-US" dirty="0" smtClean="0"/>
              <a:t> pull or </a:t>
            </a:r>
            <a:r>
              <a:rPr lang="en-US" dirty="0" err="1" smtClean="0"/>
              <a:t>docker</a:t>
            </a:r>
            <a:r>
              <a:rPr lang="en-US" dirty="0" smtClean="0"/>
              <a:t> run commands, the required images are pulled from your configured registry. When you use the </a:t>
            </a:r>
            <a:r>
              <a:rPr lang="en-US" dirty="0" err="1" smtClean="0"/>
              <a:t>docker</a:t>
            </a:r>
            <a:r>
              <a:rPr lang="en-US" dirty="0" smtClean="0"/>
              <a:t> push command, your image is pushed to your configured registry.</a:t>
            </a:r>
            <a:endParaRPr lang="en-US" dirty="0"/>
          </a:p>
        </p:txBody>
      </p:sp>
      <p:sp>
        <p:nvSpPr>
          <p:cNvPr id="4" name="Slide Number Placeholder 3"/>
          <p:cNvSpPr>
            <a:spLocks noGrp="1"/>
          </p:cNvSpPr>
          <p:nvPr>
            <p:ph type="sldNum" sz="quarter" idx="10"/>
          </p:nvPr>
        </p:nvSpPr>
        <p:spPr/>
        <p:txBody>
          <a:bodyPr/>
          <a:lstStyle/>
          <a:p>
            <a:fld id="{D9983405-0101-CC4D-B607-F4E8A1376F46}" type="slidenum">
              <a:rPr lang="en-US" smtClean="0"/>
              <a:t>21</a:t>
            </a:fld>
            <a:endParaRPr lang="en-US"/>
          </a:p>
        </p:txBody>
      </p:sp>
    </p:spTree>
    <p:extLst>
      <p:ext uri="{BB962C8B-B14F-4D97-AF65-F5344CB8AC3E}">
        <p14:creationId xmlns:p14="http://schemas.microsoft.com/office/powerpoint/2010/main" val="12669093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a:t>
            </a:r>
            <a:r>
              <a:rPr lang="en-US" baseline="0" dirty="0" err="1" smtClean="0"/>
              <a:t>Dockerfile</a:t>
            </a:r>
            <a:r>
              <a:rPr lang="en-US" baseline="0" dirty="0" smtClean="0"/>
              <a:t> is a deployment to container ‘script’. It creates an image, in layers, and you can create a container from that image.</a:t>
            </a:r>
          </a:p>
          <a:p>
            <a:r>
              <a:rPr lang="en-US" baseline="0" dirty="0" smtClean="0"/>
              <a:t>In many cases it is enough to grab a boilerplate image for running your language and runtime, deploy your code to it and set the entry point for your app</a:t>
            </a:r>
          </a:p>
          <a:p>
            <a:endParaRPr lang="en-US" baseline="0" dirty="0" smtClean="0"/>
          </a:p>
          <a:p>
            <a:r>
              <a:rPr lang="en-US" baseline="0" dirty="0" smtClean="0"/>
              <a:t>Shows that we take a base image and copy our code to it</a:t>
            </a:r>
          </a:p>
          <a:p>
            <a:endParaRPr lang="en-US" baseline="0" dirty="0" smtClean="0"/>
          </a:p>
          <a:p>
            <a:r>
              <a:rPr lang="en-US" baseline="0" dirty="0" smtClean="0"/>
              <a:t>We use </a:t>
            </a:r>
            <a:r>
              <a:rPr lang="en-US" baseline="0" dirty="0" err="1" smtClean="0"/>
              <a:t>Entrypoint</a:t>
            </a:r>
            <a:r>
              <a:rPr lang="en-US" baseline="0" dirty="0" smtClean="0"/>
              <a:t> to ‘run as an executable’, in essence we have a sandboxed process</a:t>
            </a:r>
          </a:p>
          <a:p>
            <a:endParaRPr lang="en-US" baseline="0" dirty="0" smtClean="0"/>
          </a:p>
          <a:p>
            <a:r>
              <a:rPr lang="en-US" dirty="0" smtClean="0"/>
              <a:t>Show</a:t>
            </a:r>
            <a:r>
              <a:rPr lang="en-US" baseline="0" dirty="0" smtClean="0"/>
              <a:t> running </a:t>
            </a:r>
            <a:r>
              <a:rPr lang="en-US" baseline="0" dirty="0" err="1" smtClean="0"/>
              <a:t>docker</a:t>
            </a:r>
            <a:r>
              <a:rPr lang="en-US" baseline="0" dirty="0" smtClean="0"/>
              <a:t> build </a:t>
            </a:r>
            <a:r>
              <a:rPr lang="mr-IN" baseline="0" dirty="0" smtClean="0"/>
              <a:t>–</a:t>
            </a:r>
            <a:r>
              <a:rPr lang="en-US" baseline="0" dirty="0" smtClean="0"/>
              <a:t>t </a:t>
            </a:r>
            <a:r>
              <a:rPr lang="en-US" baseline="0" dirty="0" err="1" smtClean="0"/>
              <a:t>todoapi</a:t>
            </a:r>
            <a:r>
              <a:rPr lang="en-US" baseline="0" dirty="0" smtClean="0"/>
              <a:t> .</a:t>
            </a:r>
          </a:p>
          <a:p>
            <a:endParaRPr lang="en-US" baseline="0" dirty="0" smtClean="0"/>
          </a:p>
          <a:p>
            <a:r>
              <a:rPr lang="en-US" baseline="0" dirty="0" smtClean="0"/>
              <a:t>-t lets us name the image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Show running </a:t>
            </a:r>
            <a:r>
              <a:rPr lang="en-US" baseline="0" dirty="0" err="1" smtClean="0"/>
              <a:t>docker</a:t>
            </a:r>
            <a:r>
              <a:rPr lang="en-US" baseline="0" dirty="0" smtClean="0"/>
              <a:t> run -d -p 5000:5000 --</a:t>
            </a:r>
            <a:r>
              <a:rPr lang="en-US" baseline="0" dirty="0" err="1" smtClean="0"/>
              <a:t>env</a:t>
            </a:r>
            <a:r>
              <a:rPr lang="en-US" baseline="0" dirty="0" smtClean="0"/>
              <a:t>-file </a:t>
            </a:r>
            <a:r>
              <a:rPr lang="en-US" baseline="0" dirty="0" err="1" smtClean="0"/>
              <a:t>env.list</a:t>
            </a:r>
            <a:r>
              <a:rPr lang="en-US" baseline="0" dirty="0" smtClean="0"/>
              <a:t> </a:t>
            </a:r>
            <a:r>
              <a:rPr lang="en-US" baseline="0" dirty="0" err="1" smtClean="0"/>
              <a:t>todoapi</a:t>
            </a:r>
            <a:endParaRPr lang="en-US" baseline="0" dirty="0" smtClean="0"/>
          </a:p>
          <a:p>
            <a:endParaRPr lang="en-US" baseline="0" dirty="0" smtClean="0"/>
          </a:p>
          <a:p>
            <a:r>
              <a:rPr lang="en-US" baseline="0" dirty="0" smtClean="0"/>
              <a:t>-d is silent</a:t>
            </a:r>
          </a:p>
          <a:p>
            <a:r>
              <a:rPr lang="en-US" baseline="0" dirty="0" smtClean="0"/>
              <a:t>-p is redirect container port to hose</a:t>
            </a:r>
          </a:p>
          <a:p>
            <a:r>
              <a:rPr lang="en-US" baseline="0" dirty="0" smtClean="0"/>
              <a:t>--</a:t>
            </a:r>
            <a:r>
              <a:rPr lang="en-US" baseline="0" dirty="0" err="1" smtClean="0"/>
              <a:t>env</a:t>
            </a:r>
            <a:r>
              <a:rPr lang="en-US" baseline="0" dirty="0" smtClean="0"/>
              <a:t>-file lets us set environment variables</a:t>
            </a:r>
          </a:p>
          <a:p>
            <a:endParaRPr lang="en-US" dirty="0"/>
          </a:p>
        </p:txBody>
      </p:sp>
      <p:sp>
        <p:nvSpPr>
          <p:cNvPr id="4" name="Slide Number Placeholder 3"/>
          <p:cNvSpPr>
            <a:spLocks noGrp="1"/>
          </p:cNvSpPr>
          <p:nvPr>
            <p:ph type="sldNum" sz="quarter" idx="10"/>
          </p:nvPr>
        </p:nvSpPr>
        <p:spPr/>
        <p:txBody>
          <a:bodyPr/>
          <a:lstStyle/>
          <a:p>
            <a:fld id="{D9983405-0101-CC4D-B607-F4E8A1376F46}" type="slidenum">
              <a:rPr lang="en-US" smtClean="0"/>
              <a:t>23</a:t>
            </a:fld>
            <a:endParaRPr lang="en-US"/>
          </a:p>
        </p:txBody>
      </p:sp>
    </p:spTree>
    <p:extLst>
      <p:ext uri="{BB962C8B-B14F-4D97-AF65-F5344CB8AC3E}">
        <p14:creationId xmlns:p14="http://schemas.microsoft.com/office/powerpoint/2010/main" val="692497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ECD19FB2-3AAB-4D03-B13A-2960828C78E3}" type="datetimeFigureOut">
              <a:rPr lang="en-US" dirty="0"/>
              <a:t>9/12/17</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B80C674-7DFC-42FE-B9CD-82963CDB1557}" type="datetimeFigureOut">
              <a:rPr lang="en-US" dirty="0"/>
              <a:t>9/12/17</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76456F-F47D-4F25-8053-2A695DA0CA7D}" type="datetimeFigureOut">
              <a:rPr lang="en-US" dirty="0"/>
              <a:t>9/12/17</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D6C7379-69CC-4837-9905-BEBA22830C8A}" type="datetimeFigureOut">
              <a:rPr lang="en-US" dirty="0"/>
              <a:t>9/12/17</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EB8B7E-8AEE-4F10-BFEE-C999AD004D36}" type="datetimeFigureOut">
              <a:rPr lang="en-US" dirty="0"/>
              <a:t>9/12/17</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8668F3F9-58BC-440B-B37B-805B9055EF92}" type="datetimeFigureOut">
              <a:rPr lang="en-US" dirty="0"/>
              <a:t>9/12/17</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0D5A53AF-48EA-489D-8260-9DCAB666386A}" type="datetimeFigureOut">
              <a:rPr lang="en-US" dirty="0"/>
              <a:t>9/12/17</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dirty="0"/>
              <a:t>9/12/17</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dirty="0"/>
              <a:t>9/12/17</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dirty="0"/>
              <a:t>9/12/17</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F39F4F5-F4D2-4D2A-AB60-88D37ADCB869}" type="datetimeFigureOut">
              <a:rPr lang="en-US" dirty="0"/>
              <a:t>9/12/17</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dirty="0"/>
              <a:t>9/12/17</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dirty="0"/>
              <a:t>9/12/17</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dirty="0"/>
              <a:t>9/12/17</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dirty="0"/>
              <a:t>9/12/17</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D1BD23-6E54-4D9D-AD88-A2813C73CC25}" type="datetimeFigureOut">
              <a:rPr lang="en-US" dirty="0"/>
              <a:t>9/12/17</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71A834-4F3C-4AF9-9C74-05EC35A0F292}" type="datetimeFigureOut">
              <a:rPr lang="en-US" dirty="0"/>
              <a:t>9/12/17</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1CF1133-3259-4C45-BABA-5B62D9C6F78D}" type="datetimeFigureOut">
              <a:rPr lang="en-US" dirty="0"/>
              <a:t>9/12/17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dirty="0"/>
              <a:t>
              </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docs.docker.com/engine/swarm/key-concepts/#services-and-task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tiff"/><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2.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jpeg"/><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.NET Core µservices</a:t>
            </a:r>
            <a:endParaRPr lang="en-US" dirty="0"/>
          </a:p>
        </p:txBody>
      </p:sp>
      <p:sp>
        <p:nvSpPr>
          <p:cNvPr id="3" name="Subtitle 2"/>
          <p:cNvSpPr>
            <a:spLocks noGrp="1"/>
          </p:cNvSpPr>
          <p:nvPr>
            <p:ph type="subTitle" idx="1"/>
          </p:nvPr>
        </p:nvSpPr>
        <p:spPr/>
        <p:txBody>
          <a:bodyPr/>
          <a:lstStyle/>
          <a:p>
            <a:r>
              <a:rPr lang="en-US" dirty="0" smtClean="0"/>
              <a:t>From Soup to Nuts, Background</a:t>
            </a:r>
            <a:endParaRPr lang="en-US" dirty="0"/>
          </a:p>
        </p:txBody>
      </p:sp>
    </p:spTree>
    <p:extLst>
      <p:ext uri="{BB962C8B-B14F-4D97-AF65-F5344CB8AC3E}">
        <p14:creationId xmlns:p14="http://schemas.microsoft.com/office/powerpoint/2010/main" val="8312608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85849" y="1318847"/>
            <a:ext cx="10392507" cy="584775"/>
          </a:xfrm>
          <a:prstGeom prst="rect">
            <a:avLst/>
          </a:prstGeom>
        </p:spPr>
        <p:txBody>
          <a:bodyPr wrap="square">
            <a:spAutoFit/>
          </a:bodyPr>
          <a:lstStyle/>
          <a:p>
            <a:r>
              <a:rPr lang="en-GB" sz="3200" dirty="0"/>
              <a:t>By Cloud Native we simply mean:</a:t>
            </a:r>
          </a:p>
        </p:txBody>
      </p:sp>
      <p:sp>
        <p:nvSpPr>
          <p:cNvPr id="3" name="Rectangle 2"/>
          <p:cNvSpPr/>
          <p:nvPr/>
        </p:nvSpPr>
        <p:spPr>
          <a:xfrm>
            <a:off x="1970942" y="2277138"/>
            <a:ext cx="9450266" cy="954107"/>
          </a:xfrm>
          <a:prstGeom prst="rect">
            <a:avLst/>
          </a:prstGeom>
        </p:spPr>
        <p:txBody>
          <a:bodyPr wrap="square">
            <a:spAutoFit/>
          </a:bodyPr>
          <a:lstStyle/>
          <a:p>
            <a:pPr marL="457200" indent="-457200">
              <a:buFont typeface="Arial" panose="020B0604020202020204" pitchFamily="34" charset="0"/>
              <a:buChar char="•"/>
            </a:pPr>
            <a:r>
              <a:rPr lang="en-GB" sz="2800" dirty="0"/>
              <a:t>An application that has been designed to run in such an environment</a:t>
            </a:r>
          </a:p>
        </p:txBody>
      </p:sp>
      <p:sp>
        <p:nvSpPr>
          <p:cNvPr id="4" name="Rectangle 3"/>
          <p:cNvSpPr/>
          <p:nvPr/>
        </p:nvSpPr>
        <p:spPr>
          <a:xfrm>
            <a:off x="1970942" y="3376217"/>
            <a:ext cx="9278816" cy="954107"/>
          </a:xfrm>
          <a:prstGeom prst="rect">
            <a:avLst/>
          </a:prstGeom>
        </p:spPr>
        <p:txBody>
          <a:bodyPr wrap="square">
            <a:spAutoFit/>
          </a:bodyPr>
          <a:lstStyle/>
          <a:p>
            <a:pPr marL="457200" indent="-457200">
              <a:buFont typeface="Arial" panose="020B0604020202020204" pitchFamily="34" charset="0"/>
              <a:buChar char="•"/>
            </a:pPr>
            <a:r>
              <a:rPr lang="en-GB" sz="2800" dirty="0"/>
              <a:t>An application that allows such an environment to be exploited.</a:t>
            </a:r>
          </a:p>
        </p:txBody>
      </p:sp>
    </p:spTree>
    <p:extLst>
      <p:ext uri="{BB962C8B-B14F-4D97-AF65-F5344CB8AC3E}">
        <p14:creationId xmlns:p14="http://schemas.microsoft.com/office/powerpoint/2010/main" val="956237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36394" y="3359890"/>
            <a:ext cx="2329031" cy="523220"/>
          </a:xfrm>
          <a:prstGeom prst="rect">
            <a:avLst/>
          </a:prstGeom>
          <a:noFill/>
        </p:spPr>
        <p:txBody>
          <a:bodyPr wrap="square" rtlCol="0">
            <a:spAutoFit/>
          </a:bodyPr>
          <a:lstStyle/>
          <a:p>
            <a:pPr marL="457200" indent="-457200">
              <a:buFont typeface="Arial" panose="020B0604020202020204" pitchFamily="34" charset="0"/>
              <a:buChar char="•"/>
            </a:pPr>
            <a:r>
              <a:rPr lang="en-GB" sz="2800" dirty="0"/>
              <a:t>Speed</a:t>
            </a:r>
          </a:p>
        </p:txBody>
      </p:sp>
      <p:sp>
        <p:nvSpPr>
          <p:cNvPr id="4" name="TextBox 3"/>
          <p:cNvSpPr txBox="1"/>
          <p:nvPr/>
        </p:nvSpPr>
        <p:spPr>
          <a:xfrm>
            <a:off x="1336394" y="4049097"/>
            <a:ext cx="1893345" cy="523220"/>
          </a:xfrm>
          <a:prstGeom prst="rect">
            <a:avLst/>
          </a:prstGeom>
          <a:noFill/>
        </p:spPr>
        <p:txBody>
          <a:bodyPr wrap="square" rtlCol="0">
            <a:spAutoFit/>
          </a:bodyPr>
          <a:lstStyle/>
          <a:p>
            <a:pPr marL="457200" indent="-457200">
              <a:buFont typeface="Arial" panose="020B0604020202020204" pitchFamily="34" charset="0"/>
              <a:buChar char="•"/>
            </a:pPr>
            <a:r>
              <a:rPr lang="en-GB" sz="2800" dirty="0"/>
              <a:t>Safety</a:t>
            </a:r>
          </a:p>
        </p:txBody>
      </p:sp>
      <p:sp>
        <p:nvSpPr>
          <p:cNvPr id="5" name="TextBox 4"/>
          <p:cNvSpPr txBox="1"/>
          <p:nvPr/>
        </p:nvSpPr>
        <p:spPr>
          <a:xfrm>
            <a:off x="1365977" y="4738304"/>
            <a:ext cx="2269863" cy="523220"/>
          </a:xfrm>
          <a:prstGeom prst="rect">
            <a:avLst/>
          </a:prstGeom>
          <a:noFill/>
        </p:spPr>
        <p:txBody>
          <a:bodyPr wrap="square" rtlCol="0">
            <a:spAutoFit/>
          </a:bodyPr>
          <a:lstStyle/>
          <a:p>
            <a:pPr marL="457200" indent="-457200">
              <a:buFont typeface="Arial" panose="020B0604020202020204" pitchFamily="34" charset="0"/>
              <a:buChar char="•"/>
            </a:pPr>
            <a:r>
              <a:rPr lang="en-GB" sz="2800" dirty="0"/>
              <a:t>Scale</a:t>
            </a:r>
          </a:p>
        </p:txBody>
      </p:sp>
      <p:sp>
        <p:nvSpPr>
          <p:cNvPr id="7" name="TextBox 6"/>
          <p:cNvSpPr txBox="1"/>
          <p:nvPr/>
        </p:nvSpPr>
        <p:spPr>
          <a:xfrm>
            <a:off x="1336394" y="5427511"/>
            <a:ext cx="3340249" cy="523220"/>
          </a:xfrm>
          <a:prstGeom prst="rect">
            <a:avLst/>
          </a:prstGeom>
          <a:noFill/>
        </p:spPr>
        <p:txBody>
          <a:bodyPr wrap="square" rtlCol="0">
            <a:spAutoFit/>
          </a:bodyPr>
          <a:lstStyle/>
          <a:p>
            <a:pPr marL="457200" indent="-457200">
              <a:buFont typeface="Arial" panose="020B0604020202020204" pitchFamily="34" charset="0"/>
              <a:buChar char="•"/>
            </a:pPr>
            <a:r>
              <a:rPr lang="en-GB" sz="2800" dirty="0"/>
              <a:t>Client</a:t>
            </a:r>
            <a:r>
              <a:rPr lang="en-GB" dirty="0"/>
              <a:t> </a:t>
            </a:r>
            <a:r>
              <a:rPr lang="en-GB" sz="2800" dirty="0"/>
              <a:t>Diversity</a:t>
            </a:r>
          </a:p>
        </p:txBody>
      </p:sp>
      <p:sp>
        <p:nvSpPr>
          <p:cNvPr id="8" name="Title 7"/>
          <p:cNvSpPr>
            <a:spLocks noGrp="1"/>
          </p:cNvSpPr>
          <p:nvPr>
            <p:ph type="title"/>
          </p:nvPr>
        </p:nvSpPr>
        <p:spPr>
          <a:xfrm>
            <a:off x="996922" y="1427342"/>
            <a:ext cx="5934949" cy="1267286"/>
          </a:xfrm>
        </p:spPr>
        <p:txBody>
          <a:bodyPr/>
          <a:lstStyle/>
          <a:p>
            <a:pPr algn="l"/>
            <a:r>
              <a:rPr lang="en-GB" sz="2400" dirty="0"/>
              <a:t>Matt Stine, author of Migrating to Cloud Native Application Architectures identifies four properties:</a:t>
            </a:r>
          </a:p>
        </p:txBody>
      </p:sp>
      <p:pic>
        <p:nvPicPr>
          <p:cNvPr id="12" name="Picture Placeholder 11"/>
          <p:cNvPicPr>
            <a:picLocks noGrp="1" noChangeAspect="1"/>
          </p:cNvPicPr>
          <p:nvPr>
            <p:ph type="pic" idx="1"/>
          </p:nvPr>
        </p:nvPicPr>
        <p:blipFill>
          <a:blip r:embed="rId3">
            <a:extLst>
              <a:ext uri="{28A0092B-C50C-407E-A947-70E740481C1C}">
                <a14:useLocalDpi xmlns:a14="http://schemas.microsoft.com/office/drawing/2010/main" val="0"/>
              </a:ext>
            </a:extLst>
          </a:blip>
          <a:srcRect l="16656" r="16656"/>
          <a:stretch>
            <a:fillRect/>
          </a:stretch>
        </p:blipFill>
        <p:spPr>
          <a:xfrm>
            <a:off x="7259781" y="2098604"/>
            <a:ext cx="4281055" cy="4164230"/>
          </a:xfrm>
        </p:spPr>
      </p:pic>
      <p:sp>
        <p:nvSpPr>
          <p:cNvPr id="9" name="Title 1"/>
          <p:cNvSpPr txBox="1">
            <a:spLocks/>
          </p:cNvSpPr>
          <p:nvPr/>
        </p:nvSpPr>
        <p:spPr>
          <a:xfrm>
            <a:off x="838200" y="365126"/>
            <a:ext cx="10515600" cy="89623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lgn="ctr"/>
            <a:r>
              <a:rPr lang="en-US" sz="5400" dirty="0" smtClean="0"/>
              <a:t>Properties</a:t>
            </a:r>
            <a:endParaRPr lang="en-US" sz="5400" dirty="0"/>
          </a:p>
        </p:txBody>
      </p:sp>
    </p:spTree>
    <p:extLst>
      <p:ext uri="{BB962C8B-B14F-4D97-AF65-F5344CB8AC3E}">
        <p14:creationId xmlns:p14="http://schemas.microsoft.com/office/powerpoint/2010/main" val="1631876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72055" y="1878932"/>
            <a:ext cx="2888874" cy="523220"/>
          </a:xfrm>
          <a:prstGeom prst="rect">
            <a:avLst/>
          </a:prstGeom>
          <a:noFill/>
        </p:spPr>
        <p:txBody>
          <a:bodyPr wrap="square" rtlCol="0">
            <a:spAutoFit/>
          </a:bodyPr>
          <a:lstStyle/>
          <a:p>
            <a:pPr marL="457200" indent="-457200">
              <a:buFont typeface="Arial" panose="020B0604020202020204" pitchFamily="34" charset="0"/>
              <a:buChar char="•"/>
            </a:pPr>
            <a:r>
              <a:rPr lang="en-GB" sz="2800" dirty="0"/>
              <a:t>µ</a:t>
            </a:r>
            <a:r>
              <a:rPr lang="en-GB" sz="2800" dirty="0" smtClean="0"/>
              <a:t>services</a:t>
            </a:r>
            <a:endParaRPr lang="en-GB" sz="2800" dirty="0"/>
          </a:p>
        </p:txBody>
      </p:sp>
      <p:sp>
        <p:nvSpPr>
          <p:cNvPr id="5" name="TextBox 4"/>
          <p:cNvSpPr txBox="1"/>
          <p:nvPr/>
        </p:nvSpPr>
        <p:spPr>
          <a:xfrm>
            <a:off x="1272055" y="2568139"/>
            <a:ext cx="3954528" cy="523220"/>
          </a:xfrm>
          <a:prstGeom prst="rect">
            <a:avLst/>
          </a:prstGeom>
          <a:noFill/>
        </p:spPr>
        <p:txBody>
          <a:bodyPr wrap="square" rtlCol="0">
            <a:spAutoFit/>
          </a:bodyPr>
          <a:lstStyle/>
          <a:p>
            <a:pPr marL="457200" indent="-457200">
              <a:buFont typeface="Arial" panose="020B0604020202020204" pitchFamily="34" charset="0"/>
              <a:buChar char="•"/>
            </a:pPr>
            <a:r>
              <a:rPr lang="en-GB" sz="2800" dirty="0"/>
              <a:t>Twelve-Factor Apps</a:t>
            </a:r>
          </a:p>
        </p:txBody>
      </p:sp>
      <p:sp>
        <p:nvSpPr>
          <p:cNvPr id="6" name="TextBox 5"/>
          <p:cNvSpPr txBox="1"/>
          <p:nvPr/>
        </p:nvSpPr>
        <p:spPr>
          <a:xfrm>
            <a:off x="1301638" y="3257346"/>
            <a:ext cx="5939375" cy="523220"/>
          </a:xfrm>
          <a:prstGeom prst="rect">
            <a:avLst/>
          </a:prstGeom>
          <a:noFill/>
        </p:spPr>
        <p:txBody>
          <a:bodyPr wrap="square" rtlCol="0">
            <a:spAutoFit/>
          </a:bodyPr>
          <a:lstStyle/>
          <a:p>
            <a:pPr marL="457200" indent="-457200">
              <a:buFont typeface="Arial" panose="020B0604020202020204" pitchFamily="34" charset="0"/>
              <a:buChar char="•"/>
            </a:pPr>
            <a:r>
              <a:rPr lang="en-GB" sz="2800" dirty="0"/>
              <a:t>Self-service Agile Infrastructure</a:t>
            </a:r>
          </a:p>
        </p:txBody>
      </p:sp>
      <p:sp>
        <p:nvSpPr>
          <p:cNvPr id="7" name="TextBox 6"/>
          <p:cNvSpPr txBox="1"/>
          <p:nvPr/>
        </p:nvSpPr>
        <p:spPr>
          <a:xfrm>
            <a:off x="1306430" y="3946553"/>
            <a:ext cx="3340249" cy="523220"/>
          </a:xfrm>
          <a:prstGeom prst="rect">
            <a:avLst/>
          </a:prstGeom>
          <a:noFill/>
        </p:spPr>
        <p:txBody>
          <a:bodyPr wrap="square" rtlCol="0">
            <a:spAutoFit/>
          </a:bodyPr>
          <a:lstStyle/>
          <a:p>
            <a:pPr marL="457200" indent="-457200">
              <a:buFont typeface="Arial" panose="020B0604020202020204" pitchFamily="34" charset="0"/>
              <a:buChar char="•"/>
            </a:pPr>
            <a:r>
              <a:rPr lang="en-GB" sz="2800" dirty="0"/>
              <a:t>API First</a:t>
            </a:r>
          </a:p>
        </p:txBody>
      </p:sp>
      <p:sp>
        <p:nvSpPr>
          <p:cNvPr id="8" name="TextBox 7"/>
          <p:cNvSpPr txBox="1"/>
          <p:nvPr/>
        </p:nvSpPr>
        <p:spPr>
          <a:xfrm>
            <a:off x="1306430" y="4635760"/>
            <a:ext cx="3340249" cy="523220"/>
          </a:xfrm>
          <a:prstGeom prst="rect">
            <a:avLst/>
          </a:prstGeom>
          <a:noFill/>
        </p:spPr>
        <p:txBody>
          <a:bodyPr wrap="square" rtlCol="0">
            <a:spAutoFit/>
          </a:bodyPr>
          <a:lstStyle/>
          <a:p>
            <a:pPr marL="457200" indent="-457200">
              <a:buFont typeface="Arial" panose="020B0604020202020204" pitchFamily="34" charset="0"/>
              <a:buChar char="•"/>
            </a:pPr>
            <a:r>
              <a:rPr lang="en-GB" sz="2800" dirty="0"/>
              <a:t>Anti-fragility</a:t>
            </a:r>
          </a:p>
        </p:txBody>
      </p:sp>
      <p:sp>
        <p:nvSpPr>
          <p:cNvPr id="2" name="Title 1"/>
          <p:cNvSpPr>
            <a:spLocks noGrp="1"/>
          </p:cNvSpPr>
          <p:nvPr>
            <p:ph type="title"/>
          </p:nvPr>
        </p:nvSpPr>
        <p:spPr/>
        <p:txBody>
          <a:bodyPr/>
          <a:lstStyle/>
          <a:p>
            <a:pPr algn="ctr"/>
            <a:r>
              <a:rPr lang="en-US" dirty="0" smtClean="0"/>
              <a:t>Attributes</a:t>
            </a:r>
            <a:endParaRPr lang="en-US" dirty="0"/>
          </a:p>
        </p:txBody>
      </p:sp>
      <p:sp>
        <p:nvSpPr>
          <p:cNvPr id="9" name="Donut 8"/>
          <p:cNvSpPr/>
          <p:nvPr/>
        </p:nvSpPr>
        <p:spPr>
          <a:xfrm>
            <a:off x="1122218" y="1751424"/>
            <a:ext cx="581891" cy="711464"/>
          </a:xfrm>
          <a:prstGeom prst="donu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Donut 9"/>
          <p:cNvSpPr/>
          <p:nvPr/>
        </p:nvSpPr>
        <p:spPr>
          <a:xfrm>
            <a:off x="1149927" y="3152095"/>
            <a:ext cx="581891" cy="711464"/>
          </a:xfrm>
          <a:prstGeom prst="donu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44241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dissolv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dissolve">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µ</a:t>
            </a:r>
            <a:r>
              <a:rPr lang="en-US" dirty="0" smtClean="0"/>
              <a:t>services</a:t>
            </a:r>
            <a:endParaRPr lang="en-US" dirty="0"/>
          </a:p>
        </p:txBody>
      </p:sp>
      <p:sp>
        <p:nvSpPr>
          <p:cNvPr id="3" name="Rectangle 2"/>
          <p:cNvSpPr/>
          <p:nvPr/>
        </p:nvSpPr>
        <p:spPr>
          <a:xfrm>
            <a:off x="1513704" y="2526958"/>
            <a:ext cx="9852708" cy="1938992"/>
          </a:xfrm>
          <a:prstGeom prst="rect">
            <a:avLst/>
          </a:prstGeom>
        </p:spPr>
        <p:txBody>
          <a:bodyPr wrap="square">
            <a:spAutoFit/>
          </a:bodyPr>
          <a:lstStyle/>
          <a:p>
            <a:r>
              <a:rPr lang="en-US" sz="4000" dirty="0"/>
              <a:t>The decomposition of monolithic business systems into independently deployable services, that do “one thing well”</a:t>
            </a:r>
          </a:p>
        </p:txBody>
      </p:sp>
    </p:spTree>
    <p:extLst>
      <p:ext uri="{BB962C8B-B14F-4D97-AF65-F5344CB8AC3E}">
        <p14:creationId xmlns:p14="http://schemas.microsoft.com/office/powerpoint/2010/main" val="5164107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1471" y="300681"/>
            <a:ext cx="10353762" cy="970450"/>
          </a:xfrm>
        </p:spPr>
        <p:txBody>
          <a:bodyPr/>
          <a:lstStyle/>
          <a:p>
            <a:r>
              <a:rPr lang="en-GB" dirty="0"/>
              <a:t>µ</a:t>
            </a:r>
            <a:r>
              <a:rPr lang="en-US" dirty="0" smtClean="0"/>
              <a:t>services</a:t>
            </a:r>
            <a:endParaRPr lang="en-US" dirty="0"/>
          </a:p>
        </p:txBody>
      </p:sp>
      <p:sp>
        <p:nvSpPr>
          <p:cNvPr id="3" name="TextBox 2"/>
          <p:cNvSpPr txBox="1"/>
          <p:nvPr/>
        </p:nvSpPr>
        <p:spPr>
          <a:xfrm>
            <a:off x="555682" y="1395286"/>
            <a:ext cx="6937065" cy="584775"/>
          </a:xfrm>
          <a:prstGeom prst="rect">
            <a:avLst/>
          </a:prstGeom>
          <a:noFill/>
        </p:spPr>
        <p:txBody>
          <a:bodyPr wrap="square" rtlCol="0">
            <a:spAutoFit/>
          </a:bodyPr>
          <a:lstStyle/>
          <a:p>
            <a:r>
              <a:rPr lang="en-US" sz="3200" dirty="0"/>
              <a:t>Two major schools of </a:t>
            </a:r>
            <a:r>
              <a:rPr lang="en-GB" sz="3200" dirty="0"/>
              <a:t>µ</a:t>
            </a:r>
            <a:r>
              <a:rPr lang="en-US" sz="3200" dirty="0" smtClean="0"/>
              <a:t>services</a:t>
            </a:r>
            <a:r>
              <a:rPr lang="en-US" sz="3200" dirty="0"/>
              <a:t>:</a:t>
            </a:r>
          </a:p>
        </p:txBody>
      </p:sp>
      <p:sp>
        <p:nvSpPr>
          <p:cNvPr id="4" name="TextBox 3"/>
          <p:cNvSpPr txBox="1"/>
          <p:nvPr/>
        </p:nvSpPr>
        <p:spPr>
          <a:xfrm>
            <a:off x="1007076" y="2638443"/>
            <a:ext cx="5647038" cy="954107"/>
          </a:xfrm>
          <a:prstGeom prst="rect">
            <a:avLst/>
          </a:prstGeom>
          <a:noFill/>
        </p:spPr>
        <p:txBody>
          <a:bodyPr wrap="square" rtlCol="0">
            <a:spAutoFit/>
          </a:bodyPr>
          <a:lstStyle/>
          <a:p>
            <a:pPr marL="285750" indent="-285750">
              <a:buFont typeface="Arial" charset="0"/>
              <a:buChar char="•"/>
            </a:pPr>
            <a:r>
              <a:rPr lang="en-US" sz="2800" dirty="0"/>
              <a:t>SOA Derived. Fowler &amp; Lewis via Jim Webber</a:t>
            </a:r>
          </a:p>
        </p:txBody>
      </p:sp>
      <p:sp>
        <p:nvSpPr>
          <p:cNvPr id="5" name="TextBox 4"/>
          <p:cNvSpPr txBox="1"/>
          <p:nvPr/>
        </p:nvSpPr>
        <p:spPr>
          <a:xfrm>
            <a:off x="951471" y="3944666"/>
            <a:ext cx="5758248" cy="1384995"/>
          </a:xfrm>
          <a:prstGeom prst="rect">
            <a:avLst/>
          </a:prstGeom>
          <a:noFill/>
        </p:spPr>
        <p:txBody>
          <a:bodyPr wrap="square" rtlCol="0">
            <a:spAutoFit/>
          </a:bodyPr>
          <a:lstStyle/>
          <a:p>
            <a:pPr marL="285750" indent="-285750">
              <a:buFont typeface="Arial" charset="0"/>
              <a:buChar char="•"/>
            </a:pPr>
            <a:r>
              <a:rPr lang="en-US" sz="2800" dirty="0"/>
              <a:t>Unix Pipes and Filters Derived. SOA turned up to 11 via Fred George</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8129" y="1720544"/>
            <a:ext cx="4464907" cy="3744011"/>
          </a:xfrm>
          <a:prstGeom prst="rect">
            <a:avLst/>
          </a:prstGeom>
        </p:spPr>
      </p:pic>
    </p:spTree>
    <p:extLst>
      <p:ext uri="{BB962C8B-B14F-4D97-AF65-F5344CB8AC3E}">
        <p14:creationId xmlns:p14="http://schemas.microsoft.com/office/powerpoint/2010/main" val="80665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362" y="437514"/>
            <a:ext cx="10353762" cy="970450"/>
          </a:xfrm>
        </p:spPr>
        <p:txBody>
          <a:bodyPr/>
          <a:lstStyle/>
          <a:p>
            <a:r>
              <a:rPr lang="en-US" dirty="0"/>
              <a:t>SOA Derived</a:t>
            </a:r>
          </a:p>
        </p:txBody>
      </p:sp>
      <p:sp>
        <p:nvSpPr>
          <p:cNvPr id="3" name="TextBox 2"/>
          <p:cNvSpPr txBox="1"/>
          <p:nvPr/>
        </p:nvSpPr>
        <p:spPr>
          <a:xfrm>
            <a:off x="981828" y="1850816"/>
            <a:ext cx="7632372" cy="523220"/>
          </a:xfrm>
          <a:prstGeom prst="rect">
            <a:avLst/>
          </a:prstGeom>
          <a:noFill/>
        </p:spPr>
        <p:txBody>
          <a:bodyPr wrap="square" rtlCol="0">
            <a:spAutoFit/>
          </a:bodyPr>
          <a:lstStyle/>
          <a:p>
            <a:pPr marL="285750" indent="-285750">
              <a:buFont typeface="Arial" charset="0"/>
              <a:buChar char="•"/>
            </a:pPr>
            <a:r>
              <a:rPr lang="en-US" sz="2800" dirty="0"/>
              <a:t>SOA decomposition into Business Capabilities</a:t>
            </a:r>
          </a:p>
        </p:txBody>
      </p:sp>
      <p:sp>
        <p:nvSpPr>
          <p:cNvPr id="4" name="Rectangle 3"/>
          <p:cNvSpPr/>
          <p:nvPr/>
        </p:nvSpPr>
        <p:spPr>
          <a:xfrm>
            <a:off x="981828" y="2553513"/>
            <a:ext cx="5220147" cy="523220"/>
          </a:xfrm>
          <a:prstGeom prst="rect">
            <a:avLst/>
          </a:prstGeom>
        </p:spPr>
        <p:txBody>
          <a:bodyPr wrap="none">
            <a:spAutoFit/>
          </a:bodyPr>
          <a:lstStyle/>
          <a:p>
            <a:pPr marL="285750" indent="-285750">
              <a:buFont typeface="Arial" charset="0"/>
              <a:buChar char="•"/>
            </a:pPr>
            <a:r>
              <a:rPr lang="en-US" sz="2800" dirty="0"/>
              <a:t>Componentization via Services</a:t>
            </a:r>
          </a:p>
        </p:txBody>
      </p:sp>
      <p:sp>
        <p:nvSpPr>
          <p:cNvPr id="5" name="Rectangle 4"/>
          <p:cNvSpPr/>
          <p:nvPr/>
        </p:nvSpPr>
        <p:spPr>
          <a:xfrm>
            <a:off x="981828" y="3333479"/>
            <a:ext cx="4529766" cy="523220"/>
          </a:xfrm>
          <a:prstGeom prst="rect">
            <a:avLst/>
          </a:prstGeom>
        </p:spPr>
        <p:txBody>
          <a:bodyPr wrap="none">
            <a:spAutoFit/>
          </a:bodyPr>
          <a:lstStyle/>
          <a:p>
            <a:pPr marL="285750" indent="-285750">
              <a:buFont typeface="Arial" charset="0"/>
              <a:buChar char="•"/>
            </a:pPr>
            <a:r>
              <a:rPr lang="en-US" sz="2800" dirty="0"/>
              <a:t>Derives from SOA 4 tenets</a:t>
            </a:r>
          </a:p>
        </p:txBody>
      </p:sp>
      <p:sp>
        <p:nvSpPr>
          <p:cNvPr id="6" name="Rectangle 5"/>
          <p:cNvSpPr/>
          <p:nvPr/>
        </p:nvSpPr>
        <p:spPr>
          <a:xfrm>
            <a:off x="981828" y="4090683"/>
            <a:ext cx="3706464" cy="523220"/>
          </a:xfrm>
          <a:prstGeom prst="rect">
            <a:avLst/>
          </a:prstGeom>
        </p:spPr>
        <p:txBody>
          <a:bodyPr wrap="none">
            <a:spAutoFit/>
          </a:bodyPr>
          <a:lstStyle/>
          <a:p>
            <a:pPr marL="285750" indent="-285750">
              <a:buFont typeface="Arial" charset="0"/>
              <a:buChar char="•"/>
            </a:pPr>
            <a:r>
              <a:rPr lang="en-US" sz="2800" dirty="0"/>
              <a:t>Products not Projects</a:t>
            </a:r>
          </a:p>
        </p:txBody>
      </p:sp>
      <p:sp>
        <p:nvSpPr>
          <p:cNvPr id="7" name="Rectangle 6"/>
          <p:cNvSpPr/>
          <p:nvPr/>
        </p:nvSpPr>
        <p:spPr>
          <a:xfrm>
            <a:off x="981828" y="4895293"/>
            <a:ext cx="5481757" cy="523220"/>
          </a:xfrm>
          <a:prstGeom prst="rect">
            <a:avLst/>
          </a:prstGeom>
        </p:spPr>
        <p:txBody>
          <a:bodyPr wrap="none">
            <a:spAutoFit/>
          </a:bodyPr>
          <a:lstStyle/>
          <a:p>
            <a:pPr marL="285750" indent="-285750">
              <a:buFont typeface="Arial" charset="0"/>
              <a:buChar char="•"/>
            </a:pPr>
            <a:r>
              <a:rPr lang="en-US" sz="2800" dirty="0"/>
              <a:t>Smart endpoints and dumb pipes</a:t>
            </a:r>
          </a:p>
        </p:txBody>
      </p:sp>
    </p:spTree>
    <p:extLst>
      <p:ext uri="{BB962C8B-B14F-4D97-AF65-F5344CB8AC3E}">
        <p14:creationId xmlns:p14="http://schemas.microsoft.com/office/powerpoint/2010/main" val="624899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Scale>
                                      <p:cBhvr>
                                        <p:cTn id="7"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
                                        </p:tgtEl>
                                        <p:attrNameLst>
                                          <p:attrName>ppt_x</p:attrName>
                                          <p:attrName>ppt_y</p:attrName>
                                        </p:attrNameLst>
                                      </p:cBhvr>
                                    </p:animMotion>
                                    <p:animEffect transition="in" filter="fade">
                                      <p:cBhvr>
                                        <p:cTn id="9" dur="10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Scale>
                                      <p:cBhvr>
                                        <p:cTn id="14"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4"/>
                                        </p:tgtEl>
                                        <p:attrNameLst>
                                          <p:attrName>ppt_x</p:attrName>
                                          <p:attrName>ppt_y</p:attrName>
                                        </p:attrNameLst>
                                      </p:cBhvr>
                                    </p:animMotion>
                                    <p:animEffect transition="in" filter="fade">
                                      <p:cBhvr>
                                        <p:cTn id="16" dur="10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5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Scale>
                                      <p:cBhvr>
                                        <p:cTn id="21"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5"/>
                                        </p:tgtEl>
                                        <p:attrNameLst>
                                          <p:attrName>ppt_x</p:attrName>
                                          <p:attrName>ppt_y</p:attrName>
                                        </p:attrNameLst>
                                      </p:cBhvr>
                                    </p:animMotion>
                                    <p:animEffect transition="in" filter="fade">
                                      <p:cBhvr>
                                        <p:cTn id="23" dur="10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52"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Scale>
                                      <p:cBhvr>
                                        <p:cTn id="28"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9" dur="1000" decel="50000" fill="hold">
                                          <p:stCondLst>
                                            <p:cond delay="0"/>
                                          </p:stCondLst>
                                        </p:cTn>
                                        <p:tgtEl>
                                          <p:spTgt spid="6"/>
                                        </p:tgtEl>
                                        <p:attrNameLst>
                                          <p:attrName>ppt_x</p:attrName>
                                          <p:attrName>ppt_y</p:attrName>
                                        </p:attrNameLst>
                                      </p:cBhvr>
                                    </p:animMotion>
                                    <p:animEffect transition="in" filter="fade">
                                      <p:cBhvr>
                                        <p:cTn id="30" dur="10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52"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Scale>
                                      <p:cBhvr>
                                        <p:cTn id="35"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6" dur="1000" decel="50000" fill="hold">
                                          <p:stCondLst>
                                            <p:cond delay="0"/>
                                          </p:stCondLst>
                                        </p:cTn>
                                        <p:tgtEl>
                                          <p:spTgt spid="7"/>
                                        </p:tgtEl>
                                        <p:attrNameLst>
                                          <p:attrName>ppt_x</p:attrName>
                                          <p:attrName>ppt_y</p:attrName>
                                        </p:attrNameLst>
                                      </p:cBhvr>
                                    </p:animMotion>
                                    <p:animEffect transition="in" filter="fade">
                                      <p:cBhvr>
                                        <p:cTn id="3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1019" y="351118"/>
            <a:ext cx="10353762" cy="970450"/>
          </a:xfrm>
        </p:spPr>
        <p:txBody>
          <a:bodyPr/>
          <a:lstStyle/>
          <a:p>
            <a:r>
              <a:rPr lang="en-US" dirty="0"/>
              <a:t>Pipes and Filters Derived</a:t>
            </a:r>
          </a:p>
        </p:txBody>
      </p:sp>
      <p:sp>
        <p:nvSpPr>
          <p:cNvPr id="4" name="TextBox 3"/>
          <p:cNvSpPr txBox="1"/>
          <p:nvPr/>
        </p:nvSpPr>
        <p:spPr>
          <a:xfrm>
            <a:off x="1140647" y="1676405"/>
            <a:ext cx="8697686" cy="523220"/>
          </a:xfrm>
          <a:prstGeom prst="rect">
            <a:avLst/>
          </a:prstGeom>
          <a:noFill/>
        </p:spPr>
        <p:txBody>
          <a:bodyPr wrap="square" rtlCol="0">
            <a:spAutoFit/>
          </a:bodyPr>
          <a:lstStyle/>
          <a:p>
            <a:pPr marL="285750" indent="-285750">
              <a:buFont typeface="Arial" charset="0"/>
              <a:buChar char="•"/>
            </a:pPr>
            <a:r>
              <a:rPr lang="en-US" sz="2800" dirty="0"/>
              <a:t>Service Decomposition into ‘Filters’ that do one thing</a:t>
            </a:r>
          </a:p>
        </p:txBody>
      </p:sp>
      <p:sp>
        <p:nvSpPr>
          <p:cNvPr id="5" name="TextBox 4"/>
          <p:cNvSpPr txBox="1"/>
          <p:nvPr/>
        </p:nvSpPr>
        <p:spPr>
          <a:xfrm>
            <a:off x="1140647" y="2235409"/>
            <a:ext cx="9331659" cy="523220"/>
          </a:xfrm>
          <a:prstGeom prst="rect">
            <a:avLst/>
          </a:prstGeom>
          <a:noFill/>
        </p:spPr>
        <p:txBody>
          <a:bodyPr wrap="square" rtlCol="0">
            <a:spAutoFit/>
          </a:bodyPr>
          <a:lstStyle/>
          <a:p>
            <a:pPr marL="285750" indent="-285750">
              <a:buFont typeface="Arial" charset="0"/>
              <a:buChar char="•"/>
            </a:pPr>
            <a:r>
              <a:rPr lang="en-US" sz="2800" dirty="0"/>
              <a:t>Componentization is by “Functions As A Service”</a:t>
            </a:r>
          </a:p>
        </p:txBody>
      </p:sp>
      <p:sp>
        <p:nvSpPr>
          <p:cNvPr id="6" name="TextBox 5"/>
          <p:cNvSpPr txBox="1"/>
          <p:nvPr/>
        </p:nvSpPr>
        <p:spPr>
          <a:xfrm>
            <a:off x="1140647" y="2823648"/>
            <a:ext cx="9409400" cy="523220"/>
          </a:xfrm>
          <a:prstGeom prst="rect">
            <a:avLst/>
          </a:prstGeom>
          <a:noFill/>
        </p:spPr>
        <p:txBody>
          <a:bodyPr wrap="square" rtlCol="0">
            <a:spAutoFit/>
          </a:bodyPr>
          <a:lstStyle/>
          <a:p>
            <a:pPr marL="285750" indent="-285750">
              <a:buFont typeface="Arial" charset="0"/>
              <a:buChar char="•"/>
            </a:pPr>
            <a:r>
              <a:rPr lang="en-US" sz="2800" dirty="0"/>
              <a:t>Organized around Functions, very small i.e. sub 1K LOC</a:t>
            </a:r>
          </a:p>
        </p:txBody>
      </p:sp>
      <p:sp>
        <p:nvSpPr>
          <p:cNvPr id="7" name="TextBox 6"/>
          <p:cNvSpPr txBox="1"/>
          <p:nvPr/>
        </p:nvSpPr>
        <p:spPr>
          <a:xfrm>
            <a:off x="1140647" y="4030504"/>
            <a:ext cx="7125087" cy="523220"/>
          </a:xfrm>
          <a:prstGeom prst="rect">
            <a:avLst/>
          </a:prstGeom>
          <a:noFill/>
        </p:spPr>
        <p:txBody>
          <a:bodyPr wrap="square" rtlCol="0">
            <a:spAutoFit/>
          </a:bodyPr>
          <a:lstStyle/>
          <a:p>
            <a:pPr marL="285750" indent="-285750">
              <a:buFont typeface="Arial" charset="0"/>
              <a:buChar char="•"/>
            </a:pPr>
            <a:r>
              <a:rPr lang="en-US" sz="2800" dirty="0"/>
              <a:t>Long-lived systems, short-lived services</a:t>
            </a:r>
          </a:p>
        </p:txBody>
      </p:sp>
      <p:sp>
        <p:nvSpPr>
          <p:cNvPr id="14" name="TextBox 13"/>
          <p:cNvSpPr txBox="1"/>
          <p:nvPr/>
        </p:nvSpPr>
        <p:spPr>
          <a:xfrm>
            <a:off x="1140647" y="3418437"/>
            <a:ext cx="6406243" cy="523220"/>
          </a:xfrm>
          <a:prstGeom prst="rect">
            <a:avLst/>
          </a:prstGeom>
          <a:noFill/>
        </p:spPr>
        <p:txBody>
          <a:bodyPr wrap="square" rtlCol="0">
            <a:spAutoFit/>
          </a:bodyPr>
          <a:lstStyle/>
          <a:p>
            <a:pPr marL="285750" indent="-285750">
              <a:buFont typeface="Arial" charset="0"/>
              <a:buChar char="•"/>
            </a:pPr>
            <a:r>
              <a:rPr lang="en-US" sz="2800" dirty="0"/>
              <a:t>Loosely coupled pipes and filters flow</a:t>
            </a:r>
          </a:p>
        </p:txBody>
      </p:sp>
      <p:sp>
        <p:nvSpPr>
          <p:cNvPr id="15" name="TextBox 14"/>
          <p:cNvSpPr txBox="1"/>
          <p:nvPr/>
        </p:nvSpPr>
        <p:spPr>
          <a:xfrm>
            <a:off x="1140646" y="5234004"/>
            <a:ext cx="6117403" cy="523220"/>
          </a:xfrm>
          <a:prstGeom prst="rect">
            <a:avLst/>
          </a:prstGeom>
          <a:noFill/>
        </p:spPr>
        <p:txBody>
          <a:bodyPr wrap="square" rtlCol="0">
            <a:spAutoFit/>
          </a:bodyPr>
          <a:lstStyle/>
          <a:p>
            <a:pPr marL="285750" indent="-285750">
              <a:buFont typeface="Arial" charset="0"/>
              <a:buChar char="•"/>
            </a:pPr>
            <a:r>
              <a:rPr lang="en-US" sz="2800" dirty="0"/>
              <a:t>Continuous</a:t>
            </a:r>
            <a:r>
              <a:rPr lang="en-US" sz="2400" dirty="0"/>
              <a:t> Delivery </a:t>
            </a:r>
            <a:r>
              <a:rPr lang="en-US" sz="2800" dirty="0"/>
              <a:t>over</a:t>
            </a:r>
            <a:r>
              <a:rPr lang="en-US" sz="2400" dirty="0"/>
              <a:t> Unit Tests</a:t>
            </a:r>
          </a:p>
        </p:txBody>
      </p:sp>
      <p:sp>
        <p:nvSpPr>
          <p:cNvPr id="16" name="TextBox 15"/>
          <p:cNvSpPr txBox="1"/>
          <p:nvPr/>
        </p:nvSpPr>
        <p:spPr>
          <a:xfrm>
            <a:off x="1140647" y="4632254"/>
            <a:ext cx="5862345" cy="523220"/>
          </a:xfrm>
          <a:prstGeom prst="rect">
            <a:avLst/>
          </a:prstGeom>
          <a:noFill/>
        </p:spPr>
        <p:txBody>
          <a:bodyPr wrap="square" rtlCol="0">
            <a:spAutoFit/>
          </a:bodyPr>
          <a:lstStyle/>
          <a:p>
            <a:pPr marL="285750" indent="-285750">
              <a:buFont typeface="Arial" charset="0"/>
              <a:buChar char="•"/>
            </a:pPr>
            <a:r>
              <a:rPr lang="en-US" sz="2800" dirty="0"/>
              <a:t>Multiple versions encouraged</a:t>
            </a:r>
          </a:p>
        </p:txBody>
      </p:sp>
    </p:spTree>
    <p:extLst>
      <p:ext uri="{BB962C8B-B14F-4D97-AF65-F5344CB8AC3E}">
        <p14:creationId xmlns:p14="http://schemas.microsoft.com/office/powerpoint/2010/main" val="1369606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Scale>
                                      <p:cBhvr>
                                        <p:cTn id="7"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4"/>
                                        </p:tgtEl>
                                        <p:attrNameLst>
                                          <p:attrName>ppt_x</p:attrName>
                                          <p:attrName>ppt_y</p:attrName>
                                        </p:attrNameLst>
                                      </p:cBhvr>
                                    </p:animMotion>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Scale>
                                      <p:cBhvr>
                                        <p:cTn id="14"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5"/>
                                        </p:tgtEl>
                                        <p:attrNameLst>
                                          <p:attrName>ppt_x</p:attrName>
                                          <p:attrName>ppt_y</p:attrName>
                                        </p:attrNameLst>
                                      </p:cBhvr>
                                    </p:animMotion>
                                    <p:animEffect transition="in" filter="fade">
                                      <p:cBhvr>
                                        <p:cTn id="16" dur="1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Scale>
                                      <p:cBhvr>
                                        <p:cTn id="21"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6"/>
                                        </p:tgtEl>
                                        <p:attrNameLst>
                                          <p:attrName>ppt_x</p:attrName>
                                          <p:attrName>ppt_y</p:attrName>
                                        </p:attrNameLst>
                                      </p:cBhvr>
                                    </p:animMotion>
                                    <p:animEffect transition="in" filter="fade">
                                      <p:cBhvr>
                                        <p:cTn id="23" dur="10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52"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Scale>
                                      <p:cBhvr>
                                        <p:cTn id="28" dur="10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9" dur="1000" decel="50000" fill="hold">
                                          <p:stCondLst>
                                            <p:cond delay="0"/>
                                          </p:stCondLst>
                                        </p:cTn>
                                        <p:tgtEl>
                                          <p:spTgt spid="14"/>
                                        </p:tgtEl>
                                        <p:attrNameLst>
                                          <p:attrName>ppt_x</p:attrName>
                                          <p:attrName>ppt_y</p:attrName>
                                        </p:attrNameLst>
                                      </p:cBhvr>
                                    </p:animMotion>
                                    <p:animEffect transition="in" filter="fade">
                                      <p:cBhvr>
                                        <p:cTn id="30" dur="10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52"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Scale>
                                      <p:cBhvr>
                                        <p:cTn id="35"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6" dur="1000" decel="50000" fill="hold">
                                          <p:stCondLst>
                                            <p:cond delay="0"/>
                                          </p:stCondLst>
                                        </p:cTn>
                                        <p:tgtEl>
                                          <p:spTgt spid="7"/>
                                        </p:tgtEl>
                                        <p:attrNameLst>
                                          <p:attrName>ppt_x</p:attrName>
                                          <p:attrName>ppt_y</p:attrName>
                                        </p:attrNameLst>
                                      </p:cBhvr>
                                    </p:animMotion>
                                    <p:animEffect transition="in" filter="fade">
                                      <p:cBhvr>
                                        <p:cTn id="37" dur="10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52"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Scale>
                                      <p:cBhvr>
                                        <p:cTn id="42" dur="1000" decel="50000" fill="hold">
                                          <p:stCondLst>
                                            <p:cond delay="0"/>
                                          </p:stCondLst>
                                        </p:cTn>
                                        <p:tgtEl>
                                          <p:spTgt spid="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3" dur="1000" decel="50000" fill="hold">
                                          <p:stCondLst>
                                            <p:cond delay="0"/>
                                          </p:stCondLst>
                                        </p:cTn>
                                        <p:tgtEl>
                                          <p:spTgt spid="16"/>
                                        </p:tgtEl>
                                        <p:attrNameLst>
                                          <p:attrName>ppt_x</p:attrName>
                                          <p:attrName>ppt_y</p:attrName>
                                        </p:attrNameLst>
                                      </p:cBhvr>
                                    </p:animMotion>
                                    <p:animEffect transition="in" filter="fade">
                                      <p:cBhvr>
                                        <p:cTn id="44" dur="1000"/>
                                        <p:tgtEl>
                                          <p:spTgt spid="16"/>
                                        </p:tgtEl>
                                      </p:cBhvr>
                                    </p:animEffect>
                                  </p:childTnLst>
                                </p:cTn>
                              </p:par>
                            </p:childTnLst>
                          </p:cTn>
                        </p:par>
                      </p:childTnLst>
                    </p:cTn>
                  </p:par>
                  <p:par>
                    <p:cTn id="45" fill="hold">
                      <p:stCondLst>
                        <p:cond delay="indefinite"/>
                      </p:stCondLst>
                      <p:childTnLst>
                        <p:par>
                          <p:cTn id="46" fill="hold">
                            <p:stCondLst>
                              <p:cond delay="0"/>
                            </p:stCondLst>
                            <p:childTnLst>
                              <p:par>
                                <p:cTn id="47" presetID="52"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Scale>
                                      <p:cBhvr>
                                        <p:cTn id="49" dur="1000" decel="50000" fill="hold">
                                          <p:stCondLst>
                                            <p:cond delay="0"/>
                                          </p:stCondLst>
                                        </p:cTn>
                                        <p:tgtEl>
                                          <p:spTgt spid="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0" dur="1000" decel="50000" fill="hold">
                                          <p:stCondLst>
                                            <p:cond delay="0"/>
                                          </p:stCondLst>
                                        </p:cTn>
                                        <p:tgtEl>
                                          <p:spTgt spid="15"/>
                                        </p:tgtEl>
                                        <p:attrNameLst>
                                          <p:attrName>ppt_x</p:attrName>
                                          <p:attrName>ppt_y</p:attrName>
                                        </p:attrNameLst>
                                      </p:cBhvr>
                                    </p:animMotion>
                                    <p:animEffect transition="in" filter="fade">
                                      <p:cBhvr>
                                        <p:cTn id="51"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14" grpId="0"/>
      <p:bldP spid="15" grpId="0"/>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8569" y="294503"/>
            <a:ext cx="10353762" cy="970450"/>
          </a:xfrm>
        </p:spPr>
        <p:txBody>
          <a:bodyPr/>
          <a:lstStyle/>
          <a:p>
            <a:r>
              <a:rPr lang="en-US" dirty="0"/>
              <a:t>All</a:t>
            </a:r>
          </a:p>
        </p:txBody>
      </p:sp>
      <p:sp>
        <p:nvSpPr>
          <p:cNvPr id="3" name="Rectangle 2"/>
          <p:cNvSpPr/>
          <p:nvPr/>
        </p:nvSpPr>
        <p:spPr>
          <a:xfrm>
            <a:off x="1215304" y="2041871"/>
            <a:ext cx="4538871" cy="523220"/>
          </a:xfrm>
          <a:prstGeom prst="rect">
            <a:avLst/>
          </a:prstGeom>
        </p:spPr>
        <p:txBody>
          <a:bodyPr wrap="none">
            <a:spAutoFit/>
          </a:bodyPr>
          <a:lstStyle/>
          <a:p>
            <a:pPr marL="285750" indent="-285750">
              <a:buFont typeface="Arial" charset="0"/>
              <a:buChar char="•"/>
            </a:pPr>
            <a:r>
              <a:rPr lang="en-US" sz="2800" dirty="0"/>
              <a:t>Decentralized Governance</a:t>
            </a:r>
          </a:p>
        </p:txBody>
      </p:sp>
      <p:sp>
        <p:nvSpPr>
          <p:cNvPr id="4" name="Rectangle 3"/>
          <p:cNvSpPr/>
          <p:nvPr/>
        </p:nvSpPr>
        <p:spPr>
          <a:xfrm>
            <a:off x="1232231" y="2641695"/>
            <a:ext cx="5543312" cy="523220"/>
          </a:xfrm>
          <a:prstGeom prst="rect">
            <a:avLst/>
          </a:prstGeom>
        </p:spPr>
        <p:txBody>
          <a:bodyPr wrap="none">
            <a:spAutoFit/>
          </a:bodyPr>
          <a:lstStyle/>
          <a:p>
            <a:pPr marL="285750" indent="-285750">
              <a:buFont typeface="Arial" charset="0"/>
              <a:buChar char="•"/>
            </a:pPr>
            <a:r>
              <a:rPr lang="en-US" sz="2800" dirty="0"/>
              <a:t>Decentralized Data Management</a:t>
            </a:r>
          </a:p>
        </p:txBody>
      </p:sp>
      <p:sp>
        <p:nvSpPr>
          <p:cNvPr id="5" name="Rectangle 4"/>
          <p:cNvSpPr/>
          <p:nvPr/>
        </p:nvSpPr>
        <p:spPr>
          <a:xfrm>
            <a:off x="1232231" y="3263545"/>
            <a:ext cx="4505016" cy="523220"/>
          </a:xfrm>
          <a:prstGeom prst="rect">
            <a:avLst/>
          </a:prstGeom>
        </p:spPr>
        <p:txBody>
          <a:bodyPr wrap="none">
            <a:spAutoFit/>
          </a:bodyPr>
          <a:lstStyle/>
          <a:p>
            <a:pPr marL="285750" indent="-285750">
              <a:buFont typeface="Arial" charset="0"/>
              <a:buChar char="•"/>
            </a:pPr>
            <a:r>
              <a:rPr lang="en-US" sz="2800" dirty="0"/>
              <a:t>Infrastructure Automation</a:t>
            </a:r>
          </a:p>
        </p:txBody>
      </p:sp>
      <p:sp>
        <p:nvSpPr>
          <p:cNvPr id="6" name="Rectangle 5"/>
          <p:cNvSpPr/>
          <p:nvPr/>
        </p:nvSpPr>
        <p:spPr>
          <a:xfrm>
            <a:off x="1257470" y="3830037"/>
            <a:ext cx="3236335" cy="523220"/>
          </a:xfrm>
          <a:prstGeom prst="rect">
            <a:avLst/>
          </a:prstGeom>
        </p:spPr>
        <p:txBody>
          <a:bodyPr wrap="none">
            <a:spAutoFit/>
          </a:bodyPr>
          <a:lstStyle/>
          <a:p>
            <a:pPr marL="285750" indent="-285750">
              <a:buFont typeface="Arial" charset="0"/>
              <a:buChar char="•"/>
            </a:pPr>
            <a:r>
              <a:rPr lang="en-US" sz="2800" dirty="0"/>
              <a:t>Design </a:t>
            </a:r>
            <a:r>
              <a:rPr lang="en-US" sz="2800"/>
              <a:t>for </a:t>
            </a:r>
            <a:r>
              <a:rPr lang="en-US" sz="2800" smtClean="0"/>
              <a:t>Failure</a:t>
            </a:r>
            <a:endParaRPr lang="en-US" sz="2800" dirty="0"/>
          </a:p>
        </p:txBody>
      </p:sp>
      <p:sp>
        <p:nvSpPr>
          <p:cNvPr id="7" name="Rectangle 6"/>
          <p:cNvSpPr/>
          <p:nvPr/>
        </p:nvSpPr>
        <p:spPr>
          <a:xfrm>
            <a:off x="1257470" y="4428798"/>
            <a:ext cx="3632341" cy="523220"/>
          </a:xfrm>
          <a:prstGeom prst="rect">
            <a:avLst/>
          </a:prstGeom>
        </p:spPr>
        <p:txBody>
          <a:bodyPr wrap="none">
            <a:spAutoFit/>
          </a:bodyPr>
          <a:lstStyle/>
          <a:p>
            <a:pPr marL="285750" indent="-285750">
              <a:buFont typeface="Arial" charset="0"/>
              <a:buChar char="•"/>
            </a:pPr>
            <a:r>
              <a:rPr lang="en-US" sz="2800" dirty="0"/>
              <a:t>Evolutionary Design</a:t>
            </a:r>
          </a:p>
        </p:txBody>
      </p:sp>
    </p:spTree>
    <p:extLst>
      <p:ext uri="{BB962C8B-B14F-4D97-AF65-F5344CB8AC3E}">
        <p14:creationId xmlns:p14="http://schemas.microsoft.com/office/powerpoint/2010/main" val="666100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anim calcmode="lin" valueType="num">
                                      <p:cBhvr>
                                        <p:cTn id="36" dur="1000" fill="hold"/>
                                        <p:tgtEl>
                                          <p:spTgt spid="7"/>
                                        </p:tgtEl>
                                        <p:attrNameLst>
                                          <p:attrName>ppt_x</p:attrName>
                                        </p:attrNameLst>
                                      </p:cBhvr>
                                      <p:tavLst>
                                        <p:tav tm="0">
                                          <p:val>
                                            <p:strVal val="#ppt_x"/>
                                          </p:val>
                                        </p:tav>
                                        <p:tav tm="100000">
                                          <p:val>
                                            <p:strVal val="#ppt_x"/>
                                          </p:val>
                                        </p:tav>
                                      </p:tavLst>
                                    </p:anim>
                                    <p:anim calcmode="lin" valueType="num">
                                      <p:cBhvr>
                                        <p:cTn id="3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30036" y="1690687"/>
            <a:ext cx="10023764" cy="3108543"/>
          </a:xfrm>
          <a:prstGeom prst="rect">
            <a:avLst/>
          </a:prstGeom>
        </p:spPr>
        <p:txBody>
          <a:bodyPr wrap="square">
            <a:spAutoFit/>
          </a:bodyPr>
          <a:lstStyle/>
          <a:p>
            <a:r>
              <a:rPr lang="en-US" sz="2800" dirty="0"/>
              <a:t>Operating-system-level virtualization, also known as containerization, refers to an operating system feature in which the </a:t>
            </a:r>
            <a:r>
              <a:rPr lang="en-US" sz="2800" b="1" dirty="0"/>
              <a:t>kernel allows the existence of multiple isolated user-space instances</a:t>
            </a:r>
            <a:r>
              <a:rPr lang="en-US" sz="2800" dirty="0"/>
              <a:t>. Such instances, called </a:t>
            </a:r>
            <a:r>
              <a:rPr lang="en-US" sz="2800" dirty="0" smtClean="0"/>
              <a:t>containers, </a:t>
            </a:r>
            <a:r>
              <a:rPr lang="en-US" sz="2800" dirty="0"/>
              <a:t>partitions, virtualization engines (VEs) or jails (FreeBSD jail or </a:t>
            </a:r>
            <a:r>
              <a:rPr lang="en-US" sz="2800" dirty="0" err="1"/>
              <a:t>chroot</a:t>
            </a:r>
            <a:r>
              <a:rPr lang="en-US" sz="2800" dirty="0"/>
              <a:t> jail), may look like real computers from the point of view of programs running in them.</a:t>
            </a:r>
          </a:p>
        </p:txBody>
      </p:sp>
      <p:sp>
        <p:nvSpPr>
          <p:cNvPr id="5" name="Title 4"/>
          <p:cNvSpPr>
            <a:spLocks noGrp="1"/>
          </p:cNvSpPr>
          <p:nvPr>
            <p:ph type="title"/>
          </p:nvPr>
        </p:nvSpPr>
        <p:spPr/>
        <p:txBody>
          <a:bodyPr/>
          <a:lstStyle/>
          <a:p>
            <a:r>
              <a:rPr lang="en-US" dirty="0" smtClean="0"/>
              <a:t>Containers</a:t>
            </a:r>
            <a:endParaRPr lang="en-US" dirty="0"/>
          </a:p>
        </p:txBody>
      </p:sp>
      <p:sp>
        <p:nvSpPr>
          <p:cNvPr id="7" name="Rectangle 6"/>
          <p:cNvSpPr/>
          <p:nvPr/>
        </p:nvSpPr>
        <p:spPr>
          <a:xfrm>
            <a:off x="4668981" y="5170162"/>
            <a:ext cx="6816436" cy="369332"/>
          </a:xfrm>
          <a:prstGeom prst="rect">
            <a:avLst/>
          </a:prstGeom>
        </p:spPr>
        <p:txBody>
          <a:bodyPr wrap="square">
            <a:spAutoFit/>
          </a:bodyPr>
          <a:lstStyle/>
          <a:p>
            <a:r>
              <a:rPr lang="en-US" dirty="0"/>
              <a:t>https://</a:t>
            </a:r>
            <a:r>
              <a:rPr lang="en-US" dirty="0" err="1"/>
              <a:t>en.wikipedia.org</a:t>
            </a:r>
            <a:r>
              <a:rPr lang="en-US" dirty="0"/>
              <a:t>/wiki/Operating-system-</a:t>
            </a:r>
            <a:r>
              <a:rPr lang="en-US" dirty="0" err="1"/>
              <a:t>level_virtualization</a:t>
            </a:r>
            <a:endParaRPr lang="en-US" dirty="0"/>
          </a:p>
        </p:txBody>
      </p:sp>
    </p:spTree>
    <p:extLst>
      <p:ext uri="{BB962C8B-B14F-4D97-AF65-F5344CB8AC3E}">
        <p14:creationId xmlns:p14="http://schemas.microsoft.com/office/powerpoint/2010/main" val="12092821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3352801" y="3424260"/>
            <a:ext cx="1454727" cy="206432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673144" y="3715205"/>
            <a:ext cx="1454727" cy="206432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4365879" y="4809897"/>
            <a:ext cx="623455" cy="369332"/>
          </a:xfrm>
          <a:prstGeom prst="rect">
            <a:avLst/>
          </a:prstGeom>
          <a:noFill/>
        </p:spPr>
        <p:txBody>
          <a:bodyPr wrap="square" rtlCol="0">
            <a:spAutoFit/>
          </a:bodyPr>
          <a:lstStyle/>
          <a:p>
            <a:pPr algn="ctr"/>
            <a:r>
              <a:rPr lang="en-US" b="1" dirty="0" smtClean="0"/>
              <a:t>w3P</a:t>
            </a:r>
            <a:endParaRPr lang="en-US" b="1" dirty="0"/>
          </a:p>
        </p:txBody>
      </p:sp>
      <p:sp>
        <p:nvSpPr>
          <p:cNvPr id="4" name="Rectangle 3"/>
          <p:cNvSpPr/>
          <p:nvPr/>
        </p:nvSpPr>
        <p:spPr>
          <a:xfrm>
            <a:off x="1973618" y="3724502"/>
            <a:ext cx="775856" cy="19257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rot="5400000">
            <a:off x="1810404" y="4625231"/>
            <a:ext cx="1191490" cy="369332"/>
          </a:xfrm>
          <a:prstGeom prst="rect">
            <a:avLst/>
          </a:prstGeom>
          <a:noFill/>
        </p:spPr>
        <p:txBody>
          <a:bodyPr wrap="square" rtlCol="0">
            <a:spAutoFit/>
          </a:bodyPr>
          <a:lstStyle/>
          <a:p>
            <a:r>
              <a:rPr lang="en-US" dirty="0" err="1" smtClean="0"/>
              <a:t>http.sys</a:t>
            </a:r>
            <a:endParaRPr lang="en-US" dirty="0"/>
          </a:p>
        </p:txBody>
      </p:sp>
      <p:sp>
        <p:nvSpPr>
          <p:cNvPr id="6" name="Rectangle 5"/>
          <p:cNvSpPr/>
          <p:nvPr/>
        </p:nvSpPr>
        <p:spPr>
          <a:xfrm>
            <a:off x="4033370" y="1930956"/>
            <a:ext cx="3089563" cy="9975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p:nvPr>
        </p:nvSpPr>
        <p:spPr/>
        <p:txBody>
          <a:bodyPr/>
          <a:lstStyle/>
          <a:p>
            <a:pPr algn="ctr"/>
            <a:r>
              <a:rPr lang="en-US" dirty="0" smtClean="0"/>
              <a:t>Hosting in IIS (Application Server)</a:t>
            </a:r>
            <a:endParaRPr lang="en-US" dirty="0"/>
          </a:p>
        </p:txBody>
      </p:sp>
      <p:sp>
        <p:nvSpPr>
          <p:cNvPr id="12" name="TextBox 11"/>
          <p:cNvSpPr txBox="1"/>
          <p:nvPr/>
        </p:nvSpPr>
        <p:spPr>
          <a:xfrm>
            <a:off x="4033370" y="2005153"/>
            <a:ext cx="3006436" cy="923330"/>
          </a:xfrm>
          <a:prstGeom prst="rect">
            <a:avLst/>
          </a:prstGeom>
          <a:noFill/>
        </p:spPr>
        <p:txBody>
          <a:bodyPr wrap="square" rtlCol="0">
            <a:spAutoFit/>
          </a:bodyPr>
          <a:lstStyle/>
          <a:p>
            <a:pPr algn="ctr"/>
            <a:r>
              <a:rPr lang="en-US" dirty="0" smtClean="0"/>
              <a:t>svchost.exe</a:t>
            </a:r>
          </a:p>
          <a:p>
            <a:pPr algn="ctr"/>
            <a:endParaRPr lang="en-US" dirty="0"/>
          </a:p>
          <a:p>
            <a:pPr algn="ctr"/>
            <a:r>
              <a:rPr lang="en-US" dirty="0" smtClean="0"/>
              <a:t>WWW Publishing Service</a:t>
            </a:r>
            <a:endParaRPr lang="en-US" dirty="0"/>
          </a:p>
        </p:txBody>
      </p:sp>
      <p:sp>
        <p:nvSpPr>
          <p:cNvPr id="15" name="Rectangle 14"/>
          <p:cNvSpPr/>
          <p:nvPr/>
        </p:nvSpPr>
        <p:spPr>
          <a:xfrm>
            <a:off x="4033370" y="3962400"/>
            <a:ext cx="1454727" cy="206432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878514" y="4091648"/>
            <a:ext cx="1551710" cy="2295297"/>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029209" y="4867778"/>
            <a:ext cx="1319592" cy="646331"/>
          </a:xfrm>
          <a:prstGeom prst="rect">
            <a:avLst/>
          </a:prstGeom>
          <a:noFill/>
        </p:spPr>
        <p:txBody>
          <a:bodyPr wrap="none" rtlCol="0">
            <a:spAutoFit/>
          </a:bodyPr>
          <a:lstStyle/>
          <a:p>
            <a:r>
              <a:rPr lang="en-US" dirty="0" smtClean="0"/>
              <a:t>Application </a:t>
            </a:r>
          </a:p>
          <a:p>
            <a:pPr algn="ctr"/>
            <a:r>
              <a:rPr lang="en-US" dirty="0" smtClean="0"/>
              <a:t>Pool</a:t>
            </a:r>
            <a:endParaRPr lang="en-US" dirty="0"/>
          </a:p>
        </p:txBody>
      </p:sp>
      <p:sp>
        <p:nvSpPr>
          <p:cNvPr id="20" name="Rectangle 19"/>
          <p:cNvSpPr/>
          <p:nvPr/>
        </p:nvSpPr>
        <p:spPr>
          <a:xfrm>
            <a:off x="6832005" y="4043294"/>
            <a:ext cx="554182" cy="2295297"/>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0344131" y="4043294"/>
            <a:ext cx="554182" cy="2295297"/>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710037" y="4043294"/>
            <a:ext cx="554182" cy="2295297"/>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8588069" y="4043294"/>
            <a:ext cx="554182" cy="2295297"/>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9466101" y="4043294"/>
            <a:ext cx="554182" cy="2295297"/>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Left Brace 25"/>
          <p:cNvSpPr/>
          <p:nvPr/>
        </p:nvSpPr>
        <p:spPr>
          <a:xfrm rot="5400000">
            <a:off x="8351556" y="1391106"/>
            <a:ext cx="1027206" cy="406630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p:cNvSpPr txBox="1"/>
          <p:nvPr/>
        </p:nvSpPr>
        <p:spPr>
          <a:xfrm>
            <a:off x="7952509" y="2563091"/>
            <a:ext cx="2067774" cy="369332"/>
          </a:xfrm>
          <a:prstGeom prst="rect">
            <a:avLst/>
          </a:prstGeom>
          <a:noFill/>
        </p:spPr>
        <p:txBody>
          <a:bodyPr wrap="square" rtlCol="0">
            <a:spAutoFit/>
          </a:bodyPr>
          <a:lstStyle/>
          <a:p>
            <a:pPr algn="ctr"/>
            <a:r>
              <a:rPr lang="en-US" dirty="0" smtClean="0"/>
              <a:t>Modules</a:t>
            </a:r>
            <a:endParaRPr lang="en-US" dirty="0"/>
          </a:p>
        </p:txBody>
      </p:sp>
      <p:sp>
        <p:nvSpPr>
          <p:cNvPr id="28" name="Down Arrow 27"/>
          <p:cNvSpPr/>
          <p:nvPr/>
        </p:nvSpPr>
        <p:spPr>
          <a:xfrm rot="16200000">
            <a:off x="1084331" y="3422955"/>
            <a:ext cx="122504" cy="1459888"/>
          </a:xfrm>
          <a:prstGeom prst="down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Down Arrow 29"/>
          <p:cNvSpPr/>
          <p:nvPr/>
        </p:nvSpPr>
        <p:spPr>
          <a:xfrm rot="5400000">
            <a:off x="1007773" y="4282933"/>
            <a:ext cx="122044" cy="1503742"/>
          </a:xfrm>
          <a:prstGeom prst="down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Down Arrow 30"/>
          <p:cNvSpPr/>
          <p:nvPr/>
        </p:nvSpPr>
        <p:spPr>
          <a:xfrm rot="14573565">
            <a:off x="3127854" y="2663933"/>
            <a:ext cx="141825" cy="1138428"/>
          </a:xfrm>
          <a:prstGeom prst="down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Down Arrow 31"/>
          <p:cNvSpPr/>
          <p:nvPr/>
        </p:nvSpPr>
        <p:spPr>
          <a:xfrm rot="3213727">
            <a:off x="4838532" y="2828583"/>
            <a:ext cx="137779" cy="1227004"/>
          </a:xfrm>
          <a:prstGeom prst="down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Down Arrow 33"/>
          <p:cNvSpPr/>
          <p:nvPr/>
        </p:nvSpPr>
        <p:spPr>
          <a:xfrm rot="3213727">
            <a:off x="4990932" y="2980983"/>
            <a:ext cx="137779" cy="1227004"/>
          </a:xfrm>
          <a:prstGeom prst="down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Down Arrow 34"/>
          <p:cNvSpPr/>
          <p:nvPr/>
        </p:nvSpPr>
        <p:spPr>
          <a:xfrm rot="3213727">
            <a:off x="4686131" y="2663663"/>
            <a:ext cx="137779" cy="1227004"/>
          </a:xfrm>
          <a:prstGeom prst="down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Down Arrow 35"/>
          <p:cNvSpPr/>
          <p:nvPr/>
        </p:nvSpPr>
        <p:spPr>
          <a:xfrm rot="5400000">
            <a:off x="3350114" y="4535851"/>
            <a:ext cx="140831" cy="1145930"/>
          </a:xfrm>
          <a:prstGeom prst="down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Down Arrow 36"/>
          <p:cNvSpPr/>
          <p:nvPr/>
        </p:nvSpPr>
        <p:spPr>
          <a:xfrm rot="16200000">
            <a:off x="8529848" y="2233890"/>
            <a:ext cx="183894" cy="4553035"/>
          </a:xfrm>
          <a:prstGeom prst="downArrow">
            <a:avLst/>
          </a:prstGeom>
          <a:solidFill>
            <a:schemeClr val="bg1">
              <a:lumMod val="65000"/>
              <a:lumOff val="35000"/>
            </a:schemeClr>
          </a:solidFill>
          <a:ln>
            <a:solidFill>
              <a:schemeClr val="accent2"/>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Down Arrow 37"/>
          <p:cNvSpPr/>
          <p:nvPr/>
        </p:nvSpPr>
        <p:spPr>
          <a:xfrm rot="5400000">
            <a:off x="8610000" y="3361972"/>
            <a:ext cx="161697" cy="4414927"/>
          </a:xfrm>
          <a:prstGeom prst="downArrow">
            <a:avLst/>
          </a:prstGeom>
          <a:solidFill>
            <a:schemeClr val="bg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76366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3349614" y="2964369"/>
            <a:ext cx="5036251" cy="524170"/>
          </a:xfrm>
        </p:spPr>
        <p:txBody>
          <a:bodyPr/>
          <a:lstStyle/>
          <a:p>
            <a:pPr marL="0" indent="0">
              <a:buNone/>
            </a:pPr>
            <a:r>
              <a:rPr lang="en-US" b="1" dirty="0" smtClean="0"/>
              <a:t>Cloud Native</a:t>
            </a:r>
            <a:endParaRPr lang="en-US" b="1" dirty="0"/>
          </a:p>
        </p:txBody>
      </p:sp>
      <p:sp>
        <p:nvSpPr>
          <p:cNvPr id="4" name="Rectangle 3"/>
          <p:cNvSpPr/>
          <p:nvPr/>
        </p:nvSpPr>
        <p:spPr>
          <a:xfrm>
            <a:off x="3349614" y="4116177"/>
            <a:ext cx="6096000" cy="523220"/>
          </a:xfrm>
          <a:prstGeom prst="rect">
            <a:avLst/>
          </a:prstGeom>
        </p:spPr>
        <p:txBody>
          <a:bodyPr>
            <a:spAutoFit/>
          </a:bodyPr>
          <a:lstStyle/>
          <a:p>
            <a:r>
              <a:rPr lang="en-US" sz="2800" b="1" dirty="0" smtClean="0"/>
              <a:t>CQRS</a:t>
            </a:r>
            <a:r>
              <a:rPr lang="en-US" sz="2800" b="1" dirty="0"/>
              <a:t>, Brighter and </a:t>
            </a:r>
            <a:r>
              <a:rPr lang="en-US" sz="2800" b="1" dirty="0" smtClean="0"/>
              <a:t>Darker</a:t>
            </a:r>
            <a:endParaRPr lang="en-US" sz="2800" b="1" dirty="0"/>
          </a:p>
        </p:txBody>
      </p:sp>
      <p:sp>
        <p:nvSpPr>
          <p:cNvPr id="5" name="Rectangle 4"/>
          <p:cNvSpPr/>
          <p:nvPr/>
        </p:nvSpPr>
        <p:spPr>
          <a:xfrm>
            <a:off x="3349614" y="3540748"/>
            <a:ext cx="6096000" cy="523220"/>
          </a:xfrm>
          <a:prstGeom prst="rect">
            <a:avLst/>
          </a:prstGeom>
        </p:spPr>
        <p:txBody>
          <a:bodyPr>
            <a:spAutoFit/>
          </a:bodyPr>
          <a:lstStyle/>
          <a:p>
            <a:r>
              <a:rPr lang="en-US" sz="2800" b="1" dirty="0" smtClean="0"/>
              <a:t>Containers</a:t>
            </a:r>
            <a:endParaRPr lang="en-US" sz="2800" b="1" dirty="0"/>
          </a:p>
        </p:txBody>
      </p:sp>
      <p:sp>
        <p:nvSpPr>
          <p:cNvPr id="6" name="Rectangle 5"/>
          <p:cNvSpPr/>
          <p:nvPr/>
        </p:nvSpPr>
        <p:spPr>
          <a:xfrm>
            <a:off x="3349614" y="4691604"/>
            <a:ext cx="3970831" cy="523220"/>
          </a:xfrm>
          <a:prstGeom prst="rect">
            <a:avLst/>
          </a:prstGeom>
        </p:spPr>
        <p:txBody>
          <a:bodyPr wrap="none">
            <a:spAutoFit/>
          </a:bodyPr>
          <a:lstStyle/>
          <a:p>
            <a:r>
              <a:rPr lang="en-US" sz="2800" b="1" dirty="0" smtClean="0"/>
              <a:t>Task Queues, Messaging</a:t>
            </a:r>
            <a:endParaRPr lang="en-US" sz="2800" b="1" dirty="0"/>
          </a:p>
        </p:txBody>
      </p:sp>
      <p:sp>
        <p:nvSpPr>
          <p:cNvPr id="7" name="Content Placeholder 2"/>
          <p:cNvSpPr txBox="1">
            <a:spLocks/>
          </p:cNvSpPr>
          <p:nvPr/>
        </p:nvSpPr>
        <p:spPr>
          <a:xfrm>
            <a:off x="3349614" y="2335573"/>
            <a:ext cx="5036251" cy="5765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smtClean="0"/>
              <a:t>Prerequisites</a:t>
            </a:r>
            <a:endParaRPr lang="en-US" b="1" dirty="0"/>
          </a:p>
        </p:txBody>
      </p:sp>
    </p:spTree>
    <p:extLst>
      <p:ext uri="{BB962C8B-B14F-4D97-AF65-F5344CB8AC3E}">
        <p14:creationId xmlns:p14="http://schemas.microsoft.com/office/powerpoint/2010/main" val="18507602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909" y="240434"/>
            <a:ext cx="10515600" cy="1325563"/>
          </a:xfrm>
        </p:spPr>
        <p:txBody>
          <a:bodyPr/>
          <a:lstStyle/>
          <a:p>
            <a:pPr algn="ctr"/>
            <a:r>
              <a:rPr lang="en-US" dirty="0" smtClean="0"/>
              <a:t>Hosting in </a:t>
            </a:r>
            <a:r>
              <a:rPr lang="en-US" dirty="0" err="1" smtClean="0"/>
              <a:t>Docker</a:t>
            </a:r>
            <a:endParaRPr lang="en-US" dirty="0"/>
          </a:p>
        </p:txBody>
      </p:sp>
      <p:sp>
        <p:nvSpPr>
          <p:cNvPr id="4" name="Rectangle 3"/>
          <p:cNvSpPr/>
          <p:nvPr/>
        </p:nvSpPr>
        <p:spPr>
          <a:xfrm>
            <a:off x="2715490" y="2045732"/>
            <a:ext cx="7453746" cy="38978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673928" y="1621198"/>
            <a:ext cx="2189018" cy="369332"/>
          </a:xfrm>
          <a:prstGeom prst="rect">
            <a:avLst/>
          </a:prstGeom>
          <a:noFill/>
        </p:spPr>
        <p:txBody>
          <a:bodyPr wrap="square" rtlCol="0">
            <a:spAutoFit/>
          </a:bodyPr>
          <a:lstStyle/>
          <a:p>
            <a:r>
              <a:rPr lang="en-US" dirty="0" err="1" smtClean="0"/>
              <a:t>Docker</a:t>
            </a:r>
            <a:r>
              <a:rPr lang="en-US" dirty="0" smtClean="0"/>
              <a:t> Host</a:t>
            </a:r>
            <a:endParaRPr lang="en-US" dirty="0"/>
          </a:p>
        </p:txBody>
      </p:sp>
      <p:sp>
        <p:nvSpPr>
          <p:cNvPr id="6" name="Rectangle 5"/>
          <p:cNvSpPr/>
          <p:nvPr/>
        </p:nvSpPr>
        <p:spPr>
          <a:xfrm>
            <a:off x="7010400" y="2660072"/>
            <a:ext cx="1953491" cy="155171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453745" y="3241963"/>
            <a:ext cx="1260764" cy="369332"/>
          </a:xfrm>
          <a:prstGeom prst="rect">
            <a:avLst/>
          </a:prstGeom>
          <a:noFill/>
        </p:spPr>
        <p:txBody>
          <a:bodyPr wrap="square" rtlCol="0">
            <a:spAutoFit/>
          </a:bodyPr>
          <a:lstStyle/>
          <a:p>
            <a:r>
              <a:rPr lang="en-US" smtClean="0"/>
              <a:t>Container</a:t>
            </a:r>
            <a:endParaRPr lang="en-US"/>
          </a:p>
        </p:txBody>
      </p:sp>
      <p:sp>
        <p:nvSpPr>
          <p:cNvPr id="8" name="Rectangle 7"/>
          <p:cNvSpPr/>
          <p:nvPr/>
        </p:nvSpPr>
        <p:spPr>
          <a:xfrm>
            <a:off x="7162800" y="2812472"/>
            <a:ext cx="1953491" cy="155171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315200" y="2964872"/>
            <a:ext cx="1953491" cy="155171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467600" y="3117272"/>
            <a:ext cx="1953491" cy="155171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924799" y="3611295"/>
            <a:ext cx="1191492" cy="369332"/>
          </a:xfrm>
          <a:prstGeom prst="rect">
            <a:avLst/>
          </a:prstGeom>
          <a:noFill/>
        </p:spPr>
        <p:txBody>
          <a:bodyPr wrap="square" rtlCol="0">
            <a:spAutoFit/>
          </a:bodyPr>
          <a:lstStyle/>
          <a:p>
            <a:pPr algn="ctr"/>
            <a:r>
              <a:rPr lang="en-US" dirty="0" smtClean="0"/>
              <a:t>Container</a:t>
            </a:r>
            <a:endParaRPr lang="en-US" dirty="0"/>
          </a:p>
        </p:txBody>
      </p:sp>
      <p:sp>
        <p:nvSpPr>
          <p:cNvPr id="12" name="Rectangle 11"/>
          <p:cNvSpPr/>
          <p:nvPr/>
        </p:nvSpPr>
        <p:spPr>
          <a:xfrm>
            <a:off x="3311237" y="2660072"/>
            <a:ext cx="1939636" cy="1517073"/>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463637" y="2812472"/>
            <a:ext cx="1939636" cy="1517073"/>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616037" y="2964872"/>
            <a:ext cx="1939636" cy="1517073"/>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768437" y="3117272"/>
            <a:ext cx="1939636" cy="1517073"/>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4281055" y="3723408"/>
            <a:ext cx="1032164" cy="369332"/>
          </a:xfrm>
          <a:prstGeom prst="rect">
            <a:avLst/>
          </a:prstGeom>
          <a:noFill/>
        </p:spPr>
        <p:txBody>
          <a:bodyPr wrap="square" rtlCol="0">
            <a:spAutoFit/>
          </a:bodyPr>
          <a:lstStyle/>
          <a:p>
            <a:r>
              <a:rPr lang="en-US" dirty="0" smtClean="0">
                <a:solidFill>
                  <a:schemeClr val="bg1"/>
                </a:solidFill>
              </a:rPr>
              <a:t>Image</a:t>
            </a:r>
            <a:endParaRPr lang="en-US" dirty="0">
              <a:solidFill>
                <a:schemeClr val="bg1"/>
              </a:solidFill>
            </a:endParaRPr>
          </a:p>
        </p:txBody>
      </p:sp>
      <p:sp>
        <p:nvSpPr>
          <p:cNvPr id="17" name="Rectangle 16"/>
          <p:cNvSpPr/>
          <p:nvPr/>
        </p:nvSpPr>
        <p:spPr>
          <a:xfrm>
            <a:off x="4087091" y="4987636"/>
            <a:ext cx="4724400" cy="609600"/>
          </a:xfrm>
          <a:prstGeom prst="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Daemon</a:t>
            </a:r>
            <a:endParaRPr lang="en-US" dirty="0"/>
          </a:p>
        </p:txBody>
      </p:sp>
    </p:spTree>
    <p:extLst>
      <p:ext uri="{BB962C8B-B14F-4D97-AF65-F5344CB8AC3E}">
        <p14:creationId xmlns:p14="http://schemas.microsoft.com/office/powerpoint/2010/main" val="10374088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477491" y="581891"/>
            <a:ext cx="2867891" cy="206432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722120" y="2646218"/>
            <a:ext cx="3491346" cy="19614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675418" y="2273346"/>
            <a:ext cx="1432157" cy="369332"/>
          </a:xfrm>
          <a:prstGeom prst="rect">
            <a:avLst/>
          </a:prstGeom>
          <a:noFill/>
        </p:spPr>
        <p:txBody>
          <a:bodyPr wrap="square" rtlCol="0">
            <a:spAutoFit/>
          </a:bodyPr>
          <a:lstStyle/>
          <a:p>
            <a:r>
              <a:rPr lang="en-US" dirty="0" err="1" smtClean="0"/>
              <a:t>Docker</a:t>
            </a:r>
            <a:r>
              <a:rPr lang="en-US" dirty="0" smtClean="0"/>
              <a:t> Host</a:t>
            </a:r>
            <a:endParaRPr lang="en-US" dirty="0"/>
          </a:p>
        </p:txBody>
      </p:sp>
      <p:sp>
        <p:nvSpPr>
          <p:cNvPr id="8" name="Rectangle 7"/>
          <p:cNvSpPr/>
          <p:nvPr/>
        </p:nvSpPr>
        <p:spPr>
          <a:xfrm>
            <a:off x="9520161" y="2909634"/>
            <a:ext cx="831505" cy="481725"/>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9991446" y="3524566"/>
            <a:ext cx="969819" cy="276999"/>
          </a:xfrm>
          <a:prstGeom prst="rect">
            <a:avLst/>
          </a:prstGeom>
          <a:noFill/>
        </p:spPr>
        <p:txBody>
          <a:bodyPr wrap="square" rtlCol="0">
            <a:spAutoFit/>
          </a:bodyPr>
          <a:lstStyle/>
          <a:p>
            <a:r>
              <a:rPr lang="en-US" sz="1200" smtClean="0"/>
              <a:t>Container</a:t>
            </a:r>
            <a:endParaRPr lang="en-US" sz="1200" dirty="0"/>
          </a:p>
        </p:txBody>
      </p:sp>
      <p:sp>
        <p:nvSpPr>
          <p:cNvPr id="10" name="Rectangle 9"/>
          <p:cNvSpPr/>
          <p:nvPr/>
        </p:nvSpPr>
        <p:spPr>
          <a:xfrm>
            <a:off x="9672561" y="3062034"/>
            <a:ext cx="831505" cy="481725"/>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824961" y="3214434"/>
            <a:ext cx="831505" cy="481725"/>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977167" y="2955855"/>
            <a:ext cx="825608" cy="470972"/>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129567" y="3108255"/>
            <a:ext cx="825608" cy="470972"/>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281967" y="3260655"/>
            <a:ext cx="825608" cy="470972"/>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8434367" y="3413055"/>
            <a:ext cx="825608" cy="470972"/>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8552185" y="4092011"/>
            <a:ext cx="2010944" cy="189249"/>
          </a:xfrm>
          <a:prstGeom prst="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Docker</a:t>
            </a:r>
            <a:r>
              <a:rPr lang="en-US" dirty="0" smtClean="0"/>
              <a:t> </a:t>
            </a:r>
            <a:r>
              <a:rPr lang="en-US" dirty="0" err="1" smtClean="0"/>
              <a:t>Deamon</a:t>
            </a:r>
            <a:endParaRPr lang="en-US" dirty="0"/>
          </a:p>
        </p:txBody>
      </p:sp>
      <p:sp>
        <p:nvSpPr>
          <p:cNvPr id="26" name="TextBox 25"/>
          <p:cNvSpPr txBox="1"/>
          <p:nvPr/>
        </p:nvSpPr>
        <p:spPr>
          <a:xfrm>
            <a:off x="8552185" y="3510041"/>
            <a:ext cx="779151" cy="276999"/>
          </a:xfrm>
          <a:prstGeom prst="rect">
            <a:avLst/>
          </a:prstGeom>
          <a:noFill/>
        </p:spPr>
        <p:txBody>
          <a:bodyPr wrap="square" rtlCol="0">
            <a:spAutoFit/>
          </a:bodyPr>
          <a:lstStyle/>
          <a:p>
            <a:r>
              <a:rPr lang="en-US" sz="1200" dirty="0" smtClean="0">
                <a:solidFill>
                  <a:schemeClr val="bg1"/>
                </a:solidFill>
              </a:rPr>
              <a:t>Image</a:t>
            </a:r>
            <a:endParaRPr lang="en-US" sz="1200" dirty="0">
              <a:solidFill>
                <a:schemeClr val="bg1"/>
              </a:solidFill>
            </a:endParaRPr>
          </a:p>
        </p:txBody>
      </p:sp>
      <p:sp>
        <p:nvSpPr>
          <p:cNvPr id="12" name="Rectangle 11"/>
          <p:cNvSpPr/>
          <p:nvPr/>
        </p:nvSpPr>
        <p:spPr>
          <a:xfrm>
            <a:off x="9977361" y="3366834"/>
            <a:ext cx="831505" cy="481725"/>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0101076" y="3496141"/>
            <a:ext cx="779151" cy="261610"/>
          </a:xfrm>
          <a:prstGeom prst="rect">
            <a:avLst/>
          </a:prstGeom>
          <a:noFill/>
        </p:spPr>
        <p:txBody>
          <a:bodyPr wrap="square" rtlCol="0">
            <a:spAutoFit/>
          </a:bodyPr>
          <a:lstStyle/>
          <a:p>
            <a:r>
              <a:rPr lang="en-US" sz="1100" dirty="0" smtClean="0">
                <a:solidFill>
                  <a:schemeClr val="bg1"/>
                </a:solidFill>
              </a:rPr>
              <a:t>Container</a:t>
            </a:r>
            <a:endParaRPr lang="en-US" sz="1100" dirty="0">
              <a:solidFill>
                <a:schemeClr val="bg1"/>
              </a:solidFill>
            </a:endParaRPr>
          </a:p>
        </p:txBody>
      </p:sp>
      <p:sp>
        <p:nvSpPr>
          <p:cNvPr id="28" name="Rectangle 27"/>
          <p:cNvSpPr/>
          <p:nvPr/>
        </p:nvSpPr>
        <p:spPr>
          <a:xfrm>
            <a:off x="4264152" y="1030065"/>
            <a:ext cx="825608" cy="470972"/>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4416552" y="1182465"/>
            <a:ext cx="825608" cy="470972"/>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4568952" y="1334865"/>
            <a:ext cx="825608" cy="470972"/>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721352" y="1487265"/>
            <a:ext cx="825608" cy="470972"/>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4839170" y="1584251"/>
            <a:ext cx="779151" cy="276999"/>
          </a:xfrm>
          <a:prstGeom prst="rect">
            <a:avLst/>
          </a:prstGeom>
          <a:noFill/>
        </p:spPr>
        <p:txBody>
          <a:bodyPr wrap="square" rtlCol="0">
            <a:spAutoFit/>
          </a:bodyPr>
          <a:lstStyle/>
          <a:p>
            <a:r>
              <a:rPr lang="en-US" sz="1200" dirty="0" smtClean="0">
                <a:solidFill>
                  <a:schemeClr val="bg1"/>
                </a:solidFill>
              </a:rPr>
              <a:t>Image</a:t>
            </a:r>
            <a:endParaRPr lang="en-US" sz="1200" dirty="0">
              <a:solidFill>
                <a:schemeClr val="bg1"/>
              </a:solidFill>
            </a:endParaRPr>
          </a:p>
        </p:txBody>
      </p:sp>
      <p:sp>
        <p:nvSpPr>
          <p:cNvPr id="33" name="TextBox 32"/>
          <p:cNvSpPr txBox="1"/>
          <p:nvPr/>
        </p:nvSpPr>
        <p:spPr>
          <a:xfrm>
            <a:off x="3407013" y="208046"/>
            <a:ext cx="2139947" cy="369332"/>
          </a:xfrm>
          <a:prstGeom prst="rect">
            <a:avLst/>
          </a:prstGeom>
          <a:noFill/>
        </p:spPr>
        <p:txBody>
          <a:bodyPr wrap="square" rtlCol="0">
            <a:spAutoFit/>
          </a:bodyPr>
          <a:lstStyle/>
          <a:p>
            <a:r>
              <a:rPr lang="en-US" dirty="0" err="1" smtClean="0"/>
              <a:t>Docker</a:t>
            </a:r>
            <a:r>
              <a:rPr lang="en-US" dirty="0" smtClean="0"/>
              <a:t> Registry</a:t>
            </a:r>
            <a:endParaRPr lang="en-US" dirty="0"/>
          </a:p>
        </p:txBody>
      </p:sp>
      <p:sp>
        <p:nvSpPr>
          <p:cNvPr id="34" name="Rectangle 33"/>
          <p:cNvSpPr/>
          <p:nvPr/>
        </p:nvSpPr>
        <p:spPr>
          <a:xfrm>
            <a:off x="1748505" y="3815599"/>
            <a:ext cx="3233251" cy="1856330"/>
          </a:xfrm>
          <a:prstGeom prst="rect">
            <a:avLst/>
          </a:pr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smtClean="0">
                <a:solidFill>
                  <a:sysClr val="windowText" lastClr="000000"/>
                </a:solidFill>
              </a:rPr>
              <a:t>docker</a:t>
            </a:r>
            <a:r>
              <a:rPr lang="en-US" dirty="0" smtClean="0">
                <a:solidFill>
                  <a:sysClr val="windowText" lastClr="000000"/>
                </a:solidFill>
              </a:rPr>
              <a:t> </a:t>
            </a:r>
            <a:r>
              <a:rPr lang="en-US" dirty="0" err="1" smtClean="0">
                <a:solidFill>
                  <a:sysClr val="windowText" lastClr="000000"/>
                </a:solidFill>
              </a:rPr>
              <a:t>ps</a:t>
            </a:r>
            <a:endParaRPr lang="en-US" dirty="0" smtClean="0">
              <a:solidFill>
                <a:sysClr val="windowText" lastClr="000000"/>
              </a:solidFill>
            </a:endParaRPr>
          </a:p>
          <a:p>
            <a:r>
              <a:rPr lang="en-US" dirty="0" err="1" smtClean="0">
                <a:solidFill>
                  <a:sysClr val="windowText" lastClr="000000"/>
                </a:solidFill>
              </a:rPr>
              <a:t>docker</a:t>
            </a:r>
            <a:r>
              <a:rPr lang="en-US" dirty="0" smtClean="0">
                <a:solidFill>
                  <a:sysClr val="windowText" lastClr="000000"/>
                </a:solidFill>
              </a:rPr>
              <a:t> run</a:t>
            </a:r>
          </a:p>
          <a:p>
            <a:r>
              <a:rPr lang="en-US" dirty="0" err="1" smtClean="0">
                <a:solidFill>
                  <a:sysClr val="windowText" lastClr="000000"/>
                </a:solidFill>
              </a:rPr>
              <a:t>docker</a:t>
            </a:r>
            <a:r>
              <a:rPr lang="en-US" dirty="0" smtClean="0">
                <a:solidFill>
                  <a:sysClr val="windowText" lastClr="000000"/>
                </a:solidFill>
              </a:rPr>
              <a:t> build</a:t>
            </a:r>
          </a:p>
          <a:p>
            <a:r>
              <a:rPr lang="en-US" dirty="0" err="1" smtClean="0">
                <a:solidFill>
                  <a:sysClr val="windowText" lastClr="000000"/>
                </a:solidFill>
              </a:rPr>
              <a:t>docker</a:t>
            </a:r>
            <a:r>
              <a:rPr lang="en-US" dirty="0" smtClean="0">
                <a:solidFill>
                  <a:sysClr val="windowText" lastClr="000000"/>
                </a:solidFill>
              </a:rPr>
              <a:t> exec</a:t>
            </a:r>
            <a:endParaRPr lang="en-US" dirty="0">
              <a:solidFill>
                <a:sysClr val="windowText" lastClr="000000"/>
              </a:solidFill>
            </a:endParaRPr>
          </a:p>
        </p:txBody>
      </p:sp>
      <p:sp>
        <p:nvSpPr>
          <p:cNvPr id="35" name="TextBox 34"/>
          <p:cNvSpPr txBox="1"/>
          <p:nvPr/>
        </p:nvSpPr>
        <p:spPr>
          <a:xfrm>
            <a:off x="1619776" y="3339900"/>
            <a:ext cx="2139947" cy="369332"/>
          </a:xfrm>
          <a:prstGeom prst="rect">
            <a:avLst/>
          </a:prstGeom>
          <a:noFill/>
        </p:spPr>
        <p:txBody>
          <a:bodyPr wrap="square" rtlCol="0">
            <a:spAutoFit/>
          </a:bodyPr>
          <a:lstStyle/>
          <a:p>
            <a:r>
              <a:rPr lang="en-US" dirty="0" err="1" smtClean="0"/>
              <a:t>Docker</a:t>
            </a:r>
            <a:r>
              <a:rPr lang="en-US" dirty="0" smtClean="0"/>
              <a:t> CLI</a:t>
            </a:r>
            <a:endParaRPr lang="en-US" dirty="0"/>
          </a:p>
        </p:txBody>
      </p: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5782" y="5160662"/>
            <a:ext cx="755823" cy="1022534"/>
          </a:xfrm>
          <a:prstGeom prst="rect">
            <a:avLst/>
          </a:prstGeom>
          <a:noFill/>
        </p:spPr>
      </p:pic>
      <p:sp>
        <p:nvSpPr>
          <p:cNvPr id="41" name="TextBox 40"/>
          <p:cNvSpPr txBox="1"/>
          <p:nvPr/>
        </p:nvSpPr>
        <p:spPr>
          <a:xfrm>
            <a:off x="5618321" y="4743764"/>
            <a:ext cx="2139947" cy="369332"/>
          </a:xfrm>
          <a:prstGeom prst="rect">
            <a:avLst/>
          </a:prstGeom>
          <a:noFill/>
        </p:spPr>
        <p:txBody>
          <a:bodyPr wrap="square" rtlCol="0">
            <a:spAutoFit/>
          </a:bodyPr>
          <a:lstStyle/>
          <a:p>
            <a:r>
              <a:rPr lang="en-US" dirty="0" err="1" smtClean="0"/>
              <a:t>Dockerfile</a:t>
            </a:r>
            <a:endParaRPr lang="en-US" dirty="0"/>
          </a:p>
        </p:txBody>
      </p:sp>
      <p:sp>
        <p:nvSpPr>
          <p:cNvPr id="42" name="Down Arrow 41"/>
          <p:cNvSpPr/>
          <p:nvPr/>
        </p:nvSpPr>
        <p:spPr>
          <a:xfrm rot="7312161">
            <a:off x="4700012" y="4858310"/>
            <a:ext cx="698147" cy="1302852"/>
          </a:xfrm>
          <a:prstGeom prst="down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Down Arrow 44"/>
          <p:cNvSpPr/>
          <p:nvPr/>
        </p:nvSpPr>
        <p:spPr>
          <a:xfrm rot="14840011">
            <a:off x="6007366" y="2481323"/>
            <a:ext cx="698147" cy="2749922"/>
          </a:xfrm>
          <a:prstGeom prst="down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Down Arrow 45"/>
          <p:cNvSpPr/>
          <p:nvPr/>
        </p:nvSpPr>
        <p:spPr>
          <a:xfrm rot="7312161">
            <a:off x="6671663" y="1551407"/>
            <a:ext cx="698147" cy="1302852"/>
          </a:xfrm>
          <a:prstGeom prst="down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88819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Dockerfile</a:t>
            </a:r>
            <a:endParaRPr lang="en-US" dirty="0"/>
          </a:p>
        </p:txBody>
      </p:sp>
      <p:sp>
        <p:nvSpPr>
          <p:cNvPr id="3" name="Content Placeholder 2"/>
          <p:cNvSpPr>
            <a:spLocks noGrp="1"/>
          </p:cNvSpPr>
          <p:nvPr>
            <p:ph idx="1"/>
          </p:nvPr>
        </p:nvSpPr>
        <p:spPr>
          <a:xfrm>
            <a:off x="1320891" y="2601480"/>
            <a:ext cx="10032909" cy="2303030"/>
          </a:xfrm>
        </p:spPr>
        <p:txBody>
          <a:bodyPr/>
          <a:lstStyle/>
          <a:p>
            <a:pPr marL="0" indent="0">
              <a:buNone/>
            </a:pPr>
            <a:r>
              <a:rPr lang="en-US" dirty="0" err="1" smtClean="0"/>
              <a:t>Docker</a:t>
            </a:r>
            <a:r>
              <a:rPr lang="en-US" dirty="0" smtClean="0"/>
              <a:t> </a:t>
            </a:r>
            <a:r>
              <a:rPr lang="en-US" dirty="0"/>
              <a:t>can build images automatically by reading the instructions from a </a:t>
            </a:r>
            <a:r>
              <a:rPr lang="en-US" b="1" dirty="0" err="1"/>
              <a:t>Dockerfile</a:t>
            </a:r>
            <a:r>
              <a:rPr lang="en-US" dirty="0"/>
              <a:t>. A </a:t>
            </a:r>
            <a:r>
              <a:rPr lang="en-US" dirty="0" err="1"/>
              <a:t>Dockerfile</a:t>
            </a:r>
            <a:r>
              <a:rPr lang="en-US" dirty="0"/>
              <a:t> is a text document that contains all the commands a user could call on the command line to assemble an image. Using </a:t>
            </a:r>
            <a:r>
              <a:rPr lang="en-US" b="1" dirty="0" err="1"/>
              <a:t>docker</a:t>
            </a:r>
            <a:r>
              <a:rPr lang="en-US" b="1" dirty="0"/>
              <a:t> build</a:t>
            </a:r>
            <a:r>
              <a:rPr lang="en-US" dirty="0"/>
              <a:t> users can create an automated build that executes several command-line instructions in succession.</a:t>
            </a:r>
          </a:p>
        </p:txBody>
      </p:sp>
      <p:sp>
        <p:nvSpPr>
          <p:cNvPr id="5" name="Rectangle 4"/>
          <p:cNvSpPr/>
          <p:nvPr/>
        </p:nvSpPr>
        <p:spPr>
          <a:xfrm>
            <a:off x="6384747" y="5045424"/>
            <a:ext cx="4969053" cy="369332"/>
          </a:xfrm>
          <a:prstGeom prst="rect">
            <a:avLst/>
          </a:prstGeom>
        </p:spPr>
        <p:txBody>
          <a:bodyPr wrap="none">
            <a:spAutoFit/>
          </a:bodyPr>
          <a:lstStyle/>
          <a:p>
            <a:r>
              <a:rPr lang="en-US" dirty="0"/>
              <a:t>https://</a:t>
            </a:r>
            <a:r>
              <a:rPr lang="en-US" dirty="0" err="1"/>
              <a:t>docs.docker.com</a:t>
            </a:r>
            <a:r>
              <a:rPr lang="en-US" dirty="0"/>
              <a:t>/engine/reference/builder/</a:t>
            </a:r>
          </a:p>
        </p:txBody>
      </p:sp>
    </p:spTree>
    <p:extLst>
      <p:ext uri="{BB962C8B-B14F-4D97-AF65-F5344CB8AC3E}">
        <p14:creationId xmlns:p14="http://schemas.microsoft.com/office/powerpoint/2010/main" val="14594322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7900" y="1765300"/>
            <a:ext cx="5143500" cy="3314700"/>
          </a:xfrm>
          <a:prstGeom prst="rect">
            <a:avLst/>
          </a:prstGeom>
        </p:spPr>
      </p:pic>
      <p:sp>
        <p:nvSpPr>
          <p:cNvPr id="11" name="Line Callout 1 10"/>
          <p:cNvSpPr/>
          <p:nvPr/>
        </p:nvSpPr>
        <p:spPr>
          <a:xfrm>
            <a:off x="5306291" y="947882"/>
            <a:ext cx="2036618" cy="506845"/>
          </a:xfrm>
          <a:prstGeom prst="borderCallout1">
            <a:avLst>
              <a:gd name="adj1" fmla="val 18750"/>
              <a:gd name="adj2" fmla="val -8333"/>
              <a:gd name="adj3" fmla="val 180837"/>
              <a:gd name="adj4" fmla="val -328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 start with a base image</a:t>
            </a:r>
            <a:endParaRPr lang="en-US" dirty="0"/>
          </a:p>
        </p:txBody>
      </p:sp>
      <p:sp>
        <p:nvSpPr>
          <p:cNvPr id="12" name="Line Callout 1 11"/>
          <p:cNvSpPr/>
          <p:nvPr/>
        </p:nvSpPr>
        <p:spPr>
          <a:xfrm>
            <a:off x="8502070" y="1599045"/>
            <a:ext cx="3228109" cy="880919"/>
          </a:xfrm>
          <a:prstGeom prst="borderCallout1">
            <a:avLst>
              <a:gd name="adj1" fmla="val 18750"/>
              <a:gd name="adj2" fmla="val -8333"/>
              <a:gd name="adj3" fmla="val 117519"/>
              <a:gd name="adj4" fmla="val -975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 create a directory in our image to copy our code into</a:t>
            </a:r>
            <a:endParaRPr lang="en-US" dirty="0"/>
          </a:p>
        </p:txBody>
      </p:sp>
      <p:sp>
        <p:nvSpPr>
          <p:cNvPr id="13" name="Line Callout 1 12"/>
          <p:cNvSpPr/>
          <p:nvPr/>
        </p:nvSpPr>
        <p:spPr>
          <a:xfrm>
            <a:off x="8661400" y="3012209"/>
            <a:ext cx="3228109" cy="880919"/>
          </a:xfrm>
          <a:prstGeom prst="borderCallout1">
            <a:avLst>
              <a:gd name="adj1" fmla="val 18750"/>
              <a:gd name="adj2" fmla="val -8333"/>
              <a:gd name="adj3" fmla="val 29446"/>
              <a:gd name="adj4" fmla="val -1073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 have used </a:t>
            </a:r>
            <a:r>
              <a:rPr lang="en-US" dirty="0" err="1" smtClean="0"/>
              <a:t>dotnet</a:t>
            </a:r>
            <a:r>
              <a:rPr lang="en-US" dirty="0" smtClean="0"/>
              <a:t> publish to build, and then we copy to image</a:t>
            </a:r>
            <a:endParaRPr lang="en-US" dirty="0"/>
          </a:p>
        </p:txBody>
      </p:sp>
      <p:sp>
        <p:nvSpPr>
          <p:cNvPr id="14" name="Line Callout 1 13"/>
          <p:cNvSpPr/>
          <p:nvPr/>
        </p:nvSpPr>
        <p:spPr>
          <a:xfrm>
            <a:off x="8661400" y="4223327"/>
            <a:ext cx="3228109" cy="880919"/>
          </a:xfrm>
          <a:prstGeom prst="borderCallout1">
            <a:avLst>
              <a:gd name="adj1" fmla="val 18750"/>
              <a:gd name="adj2" fmla="val -8333"/>
              <a:gd name="adj3" fmla="val -36609"/>
              <a:gd name="adj4" fmla="val -1108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 open a port on our container, to talk to the outside world</a:t>
            </a:r>
            <a:endParaRPr lang="en-US" dirty="0"/>
          </a:p>
        </p:txBody>
      </p:sp>
      <p:sp>
        <p:nvSpPr>
          <p:cNvPr id="16" name="Line Callout 1 15"/>
          <p:cNvSpPr/>
          <p:nvPr/>
        </p:nvSpPr>
        <p:spPr>
          <a:xfrm>
            <a:off x="304126" y="3422072"/>
            <a:ext cx="2910129" cy="935181"/>
          </a:xfrm>
          <a:prstGeom prst="borderCallout1">
            <a:avLst>
              <a:gd name="adj1" fmla="val 30071"/>
              <a:gd name="adj2" fmla="val 102957"/>
              <a:gd name="adj3" fmla="val 108726"/>
              <a:gd name="adj4" fmla="val 1299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 use ENTRYPOINT to run the container as a process, our web app</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463" y="1599045"/>
            <a:ext cx="11571046" cy="38608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8463" y="2725879"/>
            <a:ext cx="11730179" cy="1200727"/>
          </a:xfrm>
          <a:prstGeom prst="rect">
            <a:avLst/>
          </a:prstGeom>
        </p:spPr>
      </p:pic>
    </p:spTree>
    <p:extLst>
      <p:ext uri="{BB962C8B-B14F-4D97-AF65-F5344CB8AC3E}">
        <p14:creationId xmlns:p14="http://schemas.microsoft.com/office/powerpoint/2010/main" val="25139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Docker</a:t>
            </a:r>
            <a:r>
              <a:rPr lang="en-US" dirty="0" smtClean="0"/>
              <a:t> Compose</a:t>
            </a:r>
            <a:endParaRPr lang="en-US" dirty="0"/>
          </a:p>
        </p:txBody>
      </p:sp>
      <p:sp>
        <p:nvSpPr>
          <p:cNvPr id="3" name="Content Placeholder 2"/>
          <p:cNvSpPr>
            <a:spLocks noGrp="1"/>
          </p:cNvSpPr>
          <p:nvPr>
            <p:ph idx="1"/>
          </p:nvPr>
        </p:nvSpPr>
        <p:spPr>
          <a:xfrm>
            <a:off x="1438655" y="1991879"/>
            <a:ext cx="9686545" cy="2136775"/>
          </a:xfrm>
        </p:spPr>
        <p:txBody>
          <a:bodyPr/>
          <a:lstStyle/>
          <a:p>
            <a:pPr marL="0" indent="0">
              <a:buNone/>
            </a:pPr>
            <a:r>
              <a:rPr lang="en-US" dirty="0"/>
              <a:t>Compose is a tool for defining and running multi-container </a:t>
            </a:r>
            <a:r>
              <a:rPr lang="en-US" dirty="0" err="1"/>
              <a:t>Docker</a:t>
            </a:r>
            <a:r>
              <a:rPr lang="en-US" dirty="0"/>
              <a:t> applications. With Compose, you use a Compose file to configure your application’s services. Then, using a single command, you create and start all the services from your configuration.</a:t>
            </a:r>
          </a:p>
        </p:txBody>
      </p:sp>
      <p:sp>
        <p:nvSpPr>
          <p:cNvPr id="4" name="Rectangle 3"/>
          <p:cNvSpPr/>
          <p:nvPr/>
        </p:nvSpPr>
        <p:spPr>
          <a:xfrm>
            <a:off x="6384215" y="4574371"/>
            <a:ext cx="4411208" cy="369332"/>
          </a:xfrm>
          <a:prstGeom prst="rect">
            <a:avLst/>
          </a:prstGeom>
        </p:spPr>
        <p:txBody>
          <a:bodyPr wrap="none">
            <a:spAutoFit/>
          </a:bodyPr>
          <a:lstStyle/>
          <a:p>
            <a:r>
              <a:rPr lang="en-US" dirty="0"/>
              <a:t>https://</a:t>
            </a:r>
            <a:r>
              <a:rPr lang="en-US" dirty="0" err="1"/>
              <a:t>docs.docker.com</a:t>
            </a:r>
            <a:r>
              <a:rPr lang="en-US" dirty="0"/>
              <a:t>/compose/overview/</a:t>
            </a:r>
          </a:p>
        </p:txBody>
      </p:sp>
    </p:spTree>
    <p:extLst>
      <p:ext uri="{BB962C8B-B14F-4D97-AF65-F5344CB8AC3E}">
        <p14:creationId xmlns:p14="http://schemas.microsoft.com/office/powerpoint/2010/main" val="5902112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4145" y="203262"/>
            <a:ext cx="6121782" cy="6142120"/>
          </a:xfrm>
          <a:prstGeom prst="rect">
            <a:avLst/>
          </a:prstGeom>
        </p:spPr>
      </p:pic>
      <p:sp>
        <p:nvSpPr>
          <p:cNvPr id="7" name="Line Callout 1 6"/>
          <p:cNvSpPr/>
          <p:nvPr/>
        </p:nvSpPr>
        <p:spPr>
          <a:xfrm>
            <a:off x="8866910" y="387927"/>
            <a:ext cx="3075708" cy="457200"/>
          </a:xfrm>
          <a:prstGeom prst="borderCallout1">
            <a:avLst>
              <a:gd name="adj1" fmla="val 18750"/>
              <a:gd name="adj2" fmla="val -8333"/>
              <a:gd name="adj3" fmla="val -8712"/>
              <a:gd name="adj4" fmla="val -1437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version of compose. ‘3’ supports Swarm</a:t>
            </a:r>
            <a:endParaRPr lang="en-US" dirty="0"/>
          </a:p>
        </p:txBody>
      </p:sp>
      <p:sp>
        <p:nvSpPr>
          <p:cNvPr id="8" name="Line Callout 1 7"/>
          <p:cNvSpPr/>
          <p:nvPr/>
        </p:nvSpPr>
        <p:spPr>
          <a:xfrm>
            <a:off x="8866910" y="1029791"/>
            <a:ext cx="3228108" cy="1214645"/>
          </a:xfrm>
          <a:prstGeom prst="borderCallout1">
            <a:avLst>
              <a:gd name="adj1" fmla="val 18750"/>
              <a:gd name="adj2" fmla="val -8333"/>
              <a:gd name="adj3" fmla="val -36887"/>
              <a:gd name="adj4" fmla="val -1454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Services are the set of containers that make up our application (a given service can have more than one instance)</a:t>
            </a:r>
            <a:endParaRPr lang="en-US" dirty="0"/>
          </a:p>
        </p:txBody>
      </p:sp>
      <p:sp>
        <p:nvSpPr>
          <p:cNvPr id="9" name="Line Callout 1 8"/>
          <p:cNvSpPr/>
          <p:nvPr/>
        </p:nvSpPr>
        <p:spPr>
          <a:xfrm>
            <a:off x="9011419" y="2548029"/>
            <a:ext cx="3075708" cy="457200"/>
          </a:xfrm>
          <a:prstGeom prst="borderCallout1">
            <a:avLst>
              <a:gd name="adj1" fmla="val 18750"/>
              <a:gd name="adj2" fmla="val -8333"/>
              <a:gd name="adj3" fmla="val -360227"/>
              <a:gd name="adj4" fmla="val -1500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 service can be built from a </a:t>
            </a:r>
            <a:r>
              <a:rPr lang="en-US" dirty="0" err="1" smtClean="0"/>
              <a:t>Dockerfile</a:t>
            </a:r>
            <a:endParaRPr lang="en-US" dirty="0"/>
          </a:p>
        </p:txBody>
      </p:sp>
      <p:sp>
        <p:nvSpPr>
          <p:cNvPr id="10" name="Line Callout 1 9"/>
          <p:cNvSpPr/>
          <p:nvPr/>
        </p:nvSpPr>
        <p:spPr>
          <a:xfrm>
            <a:off x="9011419" y="3546763"/>
            <a:ext cx="3075708" cy="457200"/>
          </a:xfrm>
          <a:prstGeom prst="borderCallout1">
            <a:avLst>
              <a:gd name="adj1" fmla="val 18750"/>
              <a:gd name="adj2" fmla="val -8333"/>
              <a:gd name="adj3" fmla="val -123864"/>
              <a:gd name="adj4" fmla="val -1509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 service can be built from an image</a:t>
            </a:r>
            <a:endParaRPr lang="en-US" dirty="0"/>
          </a:p>
        </p:txBody>
      </p:sp>
      <p:sp>
        <p:nvSpPr>
          <p:cNvPr id="11" name="Line Callout 1 10"/>
          <p:cNvSpPr/>
          <p:nvPr/>
        </p:nvSpPr>
        <p:spPr>
          <a:xfrm>
            <a:off x="1496291" y="1588451"/>
            <a:ext cx="3075708" cy="594540"/>
          </a:xfrm>
          <a:prstGeom prst="borderCallout1">
            <a:avLst>
              <a:gd name="adj1" fmla="val 39962"/>
              <a:gd name="adj2" fmla="val 105181"/>
              <a:gd name="adj3" fmla="val -72349"/>
              <a:gd name="adj4" fmla="val 1143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 can remap ports on the container to ports on the host</a:t>
            </a:r>
            <a:endParaRPr lang="en-US" dirty="0"/>
          </a:p>
        </p:txBody>
      </p:sp>
      <p:sp>
        <p:nvSpPr>
          <p:cNvPr id="12" name="Line Callout 1 11"/>
          <p:cNvSpPr/>
          <p:nvPr/>
        </p:nvSpPr>
        <p:spPr>
          <a:xfrm>
            <a:off x="1450784" y="2563089"/>
            <a:ext cx="3047999" cy="735498"/>
          </a:xfrm>
          <a:prstGeom prst="borderCallout1">
            <a:avLst>
              <a:gd name="adj1" fmla="val 39962"/>
              <a:gd name="adj2" fmla="val 105181"/>
              <a:gd name="adj3" fmla="val -72349"/>
              <a:gd name="adj4" fmla="val 1143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 can set environment variables, to configure our container</a:t>
            </a:r>
            <a:endParaRPr lang="en-US" dirty="0"/>
          </a:p>
        </p:txBody>
      </p:sp>
      <p:sp>
        <p:nvSpPr>
          <p:cNvPr id="13" name="Line Callout 1 12"/>
          <p:cNvSpPr/>
          <p:nvPr/>
        </p:nvSpPr>
        <p:spPr>
          <a:xfrm>
            <a:off x="1375931" y="5383843"/>
            <a:ext cx="3075708" cy="594540"/>
          </a:xfrm>
          <a:prstGeom prst="borderCallout1">
            <a:avLst>
              <a:gd name="adj1" fmla="val 39962"/>
              <a:gd name="adj2" fmla="val 105181"/>
              <a:gd name="adj3" fmla="val 4551"/>
              <a:gd name="adj4" fmla="val 1112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One service may depend on another</a:t>
            </a:r>
            <a:endParaRPr lang="en-US" dirty="0"/>
          </a:p>
        </p:txBody>
      </p:sp>
      <p:sp>
        <p:nvSpPr>
          <p:cNvPr id="14" name="Line Callout 1 13"/>
          <p:cNvSpPr/>
          <p:nvPr/>
        </p:nvSpPr>
        <p:spPr>
          <a:xfrm>
            <a:off x="1423075" y="4240086"/>
            <a:ext cx="3075708" cy="594540"/>
          </a:xfrm>
          <a:prstGeom prst="borderCallout1">
            <a:avLst>
              <a:gd name="adj1" fmla="val 39962"/>
              <a:gd name="adj2" fmla="val 105181"/>
              <a:gd name="adj3" fmla="val -53707"/>
              <a:gd name="adj4" fmla="val 1193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 a data volume on the host for data that needs to persist</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3733" y="138088"/>
            <a:ext cx="10024771" cy="6623697"/>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3999" y="2624534"/>
            <a:ext cx="10058400" cy="1521587"/>
          </a:xfrm>
          <a:prstGeom prst="rect">
            <a:avLst/>
          </a:prstGeom>
        </p:spPr>
      </p:pic>
    </p:spTree>
    <p:extLst>
      <p:ext uri="{BB962C8B-B14F-4D97-AF65-F5344CB8AC3E}">
        <p14:creationId xmlns:p14="http://schemas.microsoft.com/office/powerpoint/2010/main" val="1684350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Swarm</a:t>
            </a:r>
            <a:endParaRPr lang="en-US" dirty="0"/>
          </a:p>
        </p:txBody>
      </p:sp>
      <p:sp>
        <p:nvSpPr>
          <p:cNvPr id="7" name="Rectangle 6"/>
          <p:cNvSpPr/>
          <p:nvPr/>
        </p:nvSpPr>
        <p:spPr>
          <a:xfrm>
            <a:off x="1070782" y="1690688"/>
            <a:ext cx="9223143" cy="954107"/>
          </a:xfrm>
          <a:prstGeom prst="rect">
            <a:avLst/>
          </a:prstGeom>
        </p:spPr>
        <p:txBody>
          <a:bodyPr wrap="square">
            <a:spAutoFit/>
          </a:bodyPr>
          <a:lstStyle/>
          <a:p>
            <a:r>
              <a:rPr lang="en-US" sz="2800" dirty="0"/>
              <a:t>A </a:t>
            </a:r>
            <a:r>
              <a:rPr lang="en-US" sz="2800" b="1" dirty="0"/>
              <a:t>swarm</a:t>
            </a:r>
            <a:r>
              <a:rPr lang="en-US" sz="2800" dirty="0"/>
              <a:t> is a cluster of </a:t>
            </a:r>
            <a:r>
              <a:rPr lang="en-US" sz="2800" dirty="0" err="1"/>
              <a:t>Docker</a:t>
            </a:r>
            <a:r>
              <a:rPr lang="en-US" sz="2800" dirty="0"/>
              <a:t> engines, or </a:t>
            </a:r>
            <a:r>
              <a:rPr lang="en-US" sz="2800" i="1" dirty="0"/>
              <a:t>nodes</a:t>
            </a:r>
            <a:r>
              <a:rPr lang="en-US" sz="2800" dirty="0"/>
              <a:t>, where you deploy </a:t>
            </a:r>
            <a:r>
              <a:rPr lang="en-US" sz="2800" dirty="0">
                <a:hlinkClick r:id="rId2"/>
              </a:rPr>
              <a:t>services</a:t>
            </a:r>
            <a:r>
              <a:rPr lang="en-US" sz="2800" dirty="0"/>
              <a:t>. </a:t>
            </a:r>
          </a:p>
        </p:txBody>
      </p:sp>
      <p:sp>
        <p:nvSpPr>
          <p:cNvPr id="10" name="Rectangle 9"/>
          <p:cNvSpPr/>
          <p:nvPr/>
        </p:nvSpPr>
        <p:spPr>
          <a:xfrm>
            <a:off x="1070782" y="2906544"/>
            <a:ext cx="9223143" cy="523220"/>
          </a:xfrm>
          <a:prstGeom prst="rect">
            <a:avLst/>
          </a:prstGeom>
        </p:spPr>
        <p:txBody>
          <a:bodyPr wrap="square">
            <a:spAutoFit/>
          </a:bodyPr>
          <a:lstStyle/>
          <a:p>
            <a:r>
              <a:rPr lang="en-US" sz="2800" dirty="0" smtClean="0"/>
              <a:t>A manager node in a swarm orchestrates worker nodes</a:t>
            </a:r>
            <a:endParaRPr lang="en-US" sz="2800" dirty="0"/>
          </a:p>
        </p:txBody>
      </p:sp>
      <p:sp>
        <p:nvSpPr>
          <p:cNvPr id="11" name="Rectangle 10"/>
          <p:cNvSpPr/>
          <p:nvPr/>
        </p:nvSpPr>
        <p:spPr>
          <a:xfrm>
            <a:off x="1070782" y="3691513"/>
            <a:ext cx="9223143" cy="523220"/>
          </a:xfrm>
          <a:prstGeom prst="rect">
            <a:avLst/>
          </a:prstGeom>
        </p:spPr>
        <p:txBody>
          <a:bodyPr wrap="square">
            <a:spAutoFit/>
          </a:bodyPr>
          <a:lstStyle/>
          <a:p>
            <a:r>
              <a:rPr lang="en-US" sz="2800" dirty="0" smtClean="0"/>
              <a:t>A worker node in a swarm handles application workload</a:t>
            </a:r>
            <a:endParaRPr lang="en-US" sz="2800" dirty="0"/>
          </a:p>
        </p:txBody>
      </p:sp>
      <p:sp>
        <p:nvSpPr>
          <p:cNvPr id="12" name="Rectangle 11"/>
          <p:cNvSpPr/>
          <p:nvPr/>
        </p:nvSpPr>
        <p:spPr>
          <a:xfrm>
            <a:off x="1070782" y="4476482"/>
            <a:ext cx="9694200" cy="954107"/>
          </a:xfrm>
          <a:prstGeom prst="rect">
            <a:avLst/>
          </a:prstGeom>
        </p:spPr>
        <p:txBody>
          <a:bodyPr wrap="square">
            <a:spAutoFit/>
          </a:bodyPr>
          <a:lstStyle/>
          <a:p>
            <a:r>
              <a:rPr lang="en-US" sz="2800" b="1" dirty="0" err="1" smtClean="0"/>
              <a:t>Docker</a:t>
            </a:r>
            <a:r>
              <a:rPr lang="en-US" sz="2800" b="1" dirty="0" smtClean="0"/>
              <a:t> Swarm (standalone)</a:t>
            </a:r>
            <a:r>
              <a:rPr lang="en-US" sz="2800" dirty="0" smtClean="0"/>
              <a:t>. Not integrated into the CLI and API</a:t>
            </a:r>
            <a:endParaRPr lang="en-US" sz="2800" dirty="0"/>
          </a:p>
        </p:txBody>
      </p:sp>
      <p:sp>
        <p:nvSpPr>
          <p:cNvPr id="13" name="Rectangle 12"/>
          <p:cNvSpPr/>
          <p:nvPr/>
        </p:nvSpPr>
        <p:spPr>
          <a:xfrm>
            <a:off x="1070782" y="5524696"/>
            <a:ext cx="9223143" cy="523220"/>
          </a:xfrm>
          <a:prstGeom prst="rect">
            <a:avLst/>
          </a:prstGeom>
        </p:spPr>
        <p:txBody>
          <a:bodyPr wrap="square">
            <a:spAutoFit/>
          </a:bodyPr>
          <a:lstStyle/>
          <a:p>
            <a:r>
              <a:rPr lang="en-US" sz="2800" b="1" dirty="0" err="1" smtClean="0"/>
              <a:t>Swarmkit</a:t>
            </a:r>
            <a:r>
              <a:rPr lang="en-US" sz="2800" dirty="0" smtClean="0"/>
              <a:t>: Has integration to CLI and API</a:t>
            </a:r>
            <a:endParaRPr lang="en-US" sz="2800" dirty="0"/>
          </a:p>
        </p:txBody>
      </p:sp>
    </p:spTree>
    <p:extLst>
      <p:ext uri="{BB962C8B-B14F-4D97-AF65-F5344CB8AC3E}">
        <p14:creationId xmlns:p14="http://schemas.microsoft.com/office/powerpoint/2010/main" val="204053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Swarm</a:t>
            </a:r>
            <a:endParaRPr lang="en-US" dirty="0"/>
          </a:p>
        </p:txBody>
      </p:sp>
      <p:pic>
        <p:nvPicPr>
          <p:cNvPr id="3074" name="Picture 2" descr="mage result for docker swar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5055" y="1870364"/>
            <a:ext cx="8401050" cy="438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1384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CQRS</a:t>
            </a:r>
            <a:endParaRPr lang="en-US" dirty="0"/>
          </a:p>
        </p:txBody>
      </p:sp>
      <p:sp>
        <p:nvSpPr>
          <p:cNvPr id="4" name="Subtitle 3"/>
          <p:cNvSpPr>
            <a:spLocks noGrp="1"/>
          </p:cNvSpPr>
          <p:nvPr>
            <p:ph type="subTitle" idx="1"/>
          </p:nvPr>
        </p:nvSpPr>
        <p:spPr/>
        <p:txBody>
          <a:bodyPr/>
          <a:lstStyle/>
          <a:p>
            <a:r>
              <a:rPr lang="en-US" dirty="0" smtClean="0"/>
              <a:t>Brighter and Darker</a:t>
            </a:r>
            <a:endParaRPr lang="en-US" dirty="0"/>
          </a:p>
        </p:txBody>
      </p:sp>
    </p:spTree>
    <p:extLst>
      <p:ext uri="{BB962C8B-B14F-4D97-AF65-F5344CB8AC3E}">
        <p14:creationId xmlns:p14="http://schemas.microsoft.com/office/powerpoint/2010/main" val="2525151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50792" y="983867"/>
            <a:ext cx="6903831" cy="5008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Presentation</a:t>
            </a:r>
          </a:p>
        </p:txBody>
      </p:sp>
      <p:sp>
        <p:nvSpPr>
          <p:cNvPr id="4" name="Rectangle 3"/>
          <p:cNvSpPr/>
          <p:nvPr/>
        </p:nvSpPr>
        <p:spPr>
          <a:xfrm>
            <a:off x="2650792" y="1994914"/>
            <a:ext cx="6903831" cy="5008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Application</a:t>
            </a:r>
          </a:p>
        </p:txBody>
      </p:sp>
      <p:sp>
        <p:nvSpPr>
          <p:cNvPr id="5" name="Rectangle 4"/>
          <p:cNvSpPr/>
          <p:nvPr/>
        </p:nvSpPr>
        <p:spPr>
          <a:xfrm>
            <a:off x="4546662" y="3032447"/>
            <a:ext cx="2910948" cy="5008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Domain</a:t>
            </a:r>
          </a:p>
        </p:txBody>
      </p:sp>
      <p:sp>
        <p:nvSpPr>
          <p:cNvPr id="6" name="Rectangle 5"/>
          <p:cNvSpPr/>
          <p:nvPr/>
        </p:nvSpPr>
        <p:spPr>
          <a:xfrm>
            <a:off x="2650792" y="4230976"/>
            <a:ext cx="6903831" cy="5008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Infrastructure</a:t>
            </a:r>
          </a:p>
        </p:txBody>
      </p:sp>
      <p:sp>
        <p:nvSpPr>
          <p:cNvPr id="7" name="Can 6"/>
          <p:cNvSpPr/>
          <p:nvPr/>
        </p:nvSpPr>
        <p:spPr>
          <a:xfrm>
            <a:off x="5351513" y="5348659"/>
            <a:ext cx="1073134" cy="965978"/>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DB</a:t>
            </a:r>
          </a:p>
        </p:txBody>
      </p:sp>
      <p:sp>
        <p:nvSpPr>
          <p:cNvPr id="8" name="Down Arrow 7"/>
          <p:cNvSpPr/>
          <p:nvPr/>
        </p:nvSpPr>
        <p:spPr>
          <a:xfrm>
            <a:off x="2793924" y="1361279"/>
            <a:ext cx="470748" cy="897794"/>
          </a:xfrm>
          <a:prstGeom prst="down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264673" y="1335743"/>
            <a:ext cx="1116657" cy="923330"/>
          </a:xfrm>
          <a:prstGeom prst="rect">
            <a:avLst/>
          </a:prstGeom>
          <a:noFill/>
        </p:spPr>
        <p:txBody>
          <a:bodyPr wrap="square" rtlCol="0">
            <a:spAutoFit/>
          </a:bodyPr>
          <a:lstStyle/>
          <a:p>
            <a:r>
              <a:rPr lang="en-US" dirty="0"/>
              <a:t>GET a page of data</a:t>
            </a:r>
          </a:p>
        </p:txBody>
      </p:sp>
      <p:sp>
        <p:nvSpPr>
          <p:cNvPr id="10" name="Down Arrow 9"/>
          <p:cNvSpPr/>
          <p:nvPr/>
        </p:nvSpPr>
        <p:spPr>
          <a:xfrm>
            <a:off x="2650791" y="2385937"/>
            <a:ext cx="470748" cy="2059240"/>
          </a:xfrm>
          <a:prstGeom prst="down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3121540" y="2385937"/>
            <a:ext cx="1116657" cy="923330"/>
          </a:xfrm>
          <a:prstGeom prst="rect">
            <a:avLst/>
          </a:prstGeom>
          <a:noFill/>
        </p:spPr>
        <p:txBody>
          <a:bodyPr wrap="square" rtlCol="0">
            <a:spAutoFit/>
          </a:bodyPr>
          <a:lstStyle/>
          <a:p>
            <a:r>
              <a:rPr lang="en-US" dirty="0"/>
              <a:t>Query entities via ORM</a:t>
            </a:r>
          </a:p>
        </p:txBody>
      </p:sp>
      <p:sp>
        <p:nvSpPr>
          <p:cNvPr id="14" name="Down Arrow 13"/>
          <p:cNvSpPr/>
          <p:nvPr/>
        </p:nvSpPr>
        <p:spPr>
          <a:xfrm rot="10800000">
            <a:off x="4546662" y="3547383"/>
            <a:ext cx="470748" cy="897794"/>
          </a:xfrm>
          <a:prstGeom prst="down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5017411" y="3674247"/>
            <a:ext cx="1116657" cy="923330"/>
          </a:xfrm>
          <a:prstGeom prst="rect">
            <a:avLst/>
          </a:prstGeom>
          <a:noFill/>
        </p:spPr>
        <p:txBody>
          <a:bodyPr wrap="square" rtlCol="0">
            <a:spAutoFit/>
          </a:bodyPr>
          <a:lstStyle/>
          <a:p>
            <a:r>
              <a:rPr lang="en-US" dirty="0"/>
              <a:t>Turn rows to entities</a:t>
            </a:r>
          </a:p>
        </p:txBody>
      </p:sp>
      <p:sp>
        <p:nvSpPr>
          <p:cNvPr id="16" name="Down Arrow 15"/>
          <p:cNvSpPr/>
          <p:nvPr/>
        </p:nvSpPr>
        <p:spPr>
          <a:xfrm rot="10800000">
            <a:off x="4546662" y="2284609"/>
            <a:ext cx="470748" cy="897794"/>
          </a:xfrm>
          <a:prstGeom prst="down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017411" y="2259073"/>
            <a:ext cx="1116657" cy="923330"/>
          </a:xfrm>
          <a:prstGeom prst="rect">
            <a:avLst/>
          </a:prstGeom>
          <a:noFill/>
        </p:spPr>
        <p:txBody>
          <a:bodyPr wrap="square" rtlCol="0">
            <a:spAutoFit/>
          </a:bodyPr>
          <a:lstStyle/>
          <a:p>
            <a:r>
              <a:rPr lang="en-US" dirty="0"/>
              <a:t>Turn entities to </a:t>
            </a:r>
            <a:r>
              <a:rPr lang="en-US" dirty="0" err="1"/>
              <a:t>DTOs</a:t>
            </a:r>
            <a:endParaRPr lang="en-US" dirty="0"/>
          </a:p>
        </p:txBody>
      </p:sp>
      <p:sp>
        <p:nvSpPr>
          <p:cNvPr id="18" name="Down Arrow 17"/>
          <p:cNvSpPr/>
          <p:nvPr/>
        </p:nvSpPr>
        <p:spPr>
          <a:xfrm rot="10800000">
            <a:off x="4381329" y="1361279"/>
            <a:ext cx="470748" cy="897794"/>
          </a:xfrm>
          <a:prstGeom prst="down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4852078" y="1335743"/>
            <a:ext cx="1116657" cy="923330"/>
          </a:xfrm>
          <a:prstGeom prst="rect">
            <a:avLst/>
          </a:prstGeom>
          <a:noFill/>
        </p:spPr>
        <p:txBody>
          <a:bodyPr wrap="square" rtlCol="0">
            <a:spAutoFit/>
          </a:bodyPr>
          <a:lstStyle/>
          <a:p>
            <a:r>
              <a:rPr lang="en-US" dirty="0"/>
              <a:t>Bind </a:t>
            </a:r>
            <a:r>
              <a:rPr lang="en-US" dirty="0" err="1"/>
              <a:t>DTOs</a:t>
            </a:r>
            <a:r>
              <a:rPr lang="en-US" dirty="0"/>
              <a:t> to view</a:t>
            </a:r>
          </a:p>
        </p:txBody>
      </p:sp>
      <p:sp>
        <p:nvSpPr>
          <p:cNvPr id="20" name="Down Arrow 19"/>
          <p:cNvSpPr/>
          <p:nvPr/>
        </p:nvSpPr>
        <p:spPr>
          <a:xfrm>
            <a:off x="7929305" y="1386815"/>
            <a:ext cx="470748" cy="897794"/>
          </a:xfrm>
          <a:prstGeom prst="down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8437966" y="1361279"/>
            <a:ext cx="1116657" cy="923330"/>
          </a:xfrm>
          <a:prstGeom prst="rect">
            <a:avLst/>
          </a:prstGeom>
          <a:noFill/>
        </p:spPr>
        <p:txBody>
          <a:bodyPr wrap="square" rtlCol="0">
            <a:spAutoFit/>
          </a:bodyPr>
          <a:lstStyle/>
          <a:p>
            <a:r>
              <a:rPr lang="en-US" dirty="0"/>
              <a:t>POST change to data</a:t>
            </a:r>
          </a:p>
        </p:txBody>
      </p:sp>
      <p:sp>
        <p:nvSpPr>
          <p:cNvPr id="22" name="Down Arrow 21"/>
          <p:cNvSpPr/>
          <p:nvPr/>
        </p:nvSpPr>
        <p:spPr>
          <a:xfrm>
            <a:off x="8437965" y="2385937"/>
            <a:ext cx="470748" cy="2059240"/>
          </a:xfrm>
          <a:prstGeom prst="down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8908714" y="2385937"/>
            <a:ext cx="1116657" cy="923330"/>
          </a:xfrm>
          <a:prstGeom prst="rect">
            <a:avLst/>
          </a:prstGeom>
          <a:noFill/>
        </p:spPr>
        <p:txBody>
          <a:bodyPr wrap="square" rtlCol="0">
            <a:spAutoFit/>
          </a:bodyPr>
          <a:lstStyle/>
          <a:p>
            <a:r>
              <a:rPr lang="en-US" dirty="0"/>
              <a:t>Query entities via ORM</a:t>
            </a:r>
          </a:p>
        </p:txBody>
      </p:sp>
      <p:sp>
        <p:nvSpPr>
          <p:cNvPr id="24" name="Down Arrow 23"/>
          <p:cNvSpPr/>
          <p:nvPr/>
        </p:nvSpPr>
        <p:spPr>
          <a:xfrm rot="10800000">
            <a:off x="6189273" y="3422784"/>
            <a:ext cx="470748" cy="897794"/>
          </a:xfrm>
          <a:prstGeom prst="down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6548958" y="3674247"/>
            <a:ext cx="1116657" cy="923330"/>
          </a:xfrm>
          <a:prstGeom prst="rect">
            <a:avLst/>
          </a:prstGeom>
          <a:noFill/>
        </p:spPr>
        <p:txBody>
          <a:bodyPr wrap="square" rtlCol="0">
            <a:spAutoFit/>
          </a:bodyPr>
          <a:lstStyle/>
          <a:p>
            <a:r>
              <a:rPr lang="en-US" dirty="0"/>
              <a:t>Turn rows to entities</a:t>
            </a:r>
          </a:p>
        </p:txBody>
      </p:sp>
      <p:sp>
        <p:nvSpPr>
          <p:cNvPr id="26" name="TextBox 25"/>
          <p:cNvSpPr txBox="1"/>
          <p:nvPr/>
        </p:nvSpPr>
        <p:spPr>
          <a:xfrm>
            <a:off x="6548958" y="2409210"/>
            <a:ext cx="1116657" cy="646331"/>
          </a:xfrm>
          <a:prstGeom prst="rect">
            <a:avLst/>
          </a:prstGeom>
          <a:noFill/>
        </p:spPr>
        <p:txBody>
          <a:bodyPr wrap="square" rtlCol="0">
            <a:spAutoFit/>
          </a:bodyPr>
          <a:lstStyle/>
          <a:p>
            <a:r>
              <a:rPr lang="en-US" dirty="0"/>
              <a:t>Update entities</a:t>
            </a:r>
          </a:p>
        </p:txBody>
      </p:sp>
      <p:sp>
        <p:nvSpPr>
          <p:cNvPr id="27" name="Down Arrow 26"/>
          <p:cNvSpPr/>
          <p:nvPr/>
        </p:nvSpPr>
        <p:spPr>
          <a:xfrm>
            <a:off x="6189272" y="2284610"/>
            <a:ext cx="470748" cy="897794"/>
          </a:xfrm>
          <a:prstGeom prst="down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Down Arrow 27"/>
          <p:cNvSpPr/>
          <p:nvPr/>
        </p:nvSpPr>
        <p:spPr>
          <a:xfrm>
            <a:off x="7556682" y="2411473"/>
            <a:ext cx="470748" cy="2059240"/>
          </a:xfrm>
          <a:prstGeom prst="down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7792057" y="2517763"/>
            <a:ext cx="1116657" cy="923330"/>
          </a:xfrm>
          <a:prstGeom prst="rect">
            <a:avLst/>
          </a:prstGeom>
          <a:noFill/>
        </p:spPr>
        <p:txBody>
          <a:bodyPr wrap="square" rtlCol="0">
            <a:spAutoFit/>
          </a:bodyPr>
          <a:lstStyle/>
          <a:p>
            <a:r>
              <a:rPr lang="en-US" dirty="0"/>
              <a:t>Persist changes via ORM</a:t>
            </a:r>
          </a:p>
        </p:txBody>
      </p:sp>
    </p:spTree>
    <p:extLst>
      <p:ext uri="{BB962C8B-B14F-4D97-AF65-F5344CB8AC3E}">
        <p14:creationId xmlns:p14="http://schemas.microsoft.com/office/powerpoint/2010/main" val="582711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200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200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2000"/>
                                  </p:stCondLst>
                                  <p:childTnLst>
                                    <p:set>
                                      <p:cBhvr>
                                        <p:cTn id="29" dur="1" fill="hold">
                                          <p:stCondLst>
                                            <p:cond delay="0"/>
                                          </p:stCondLst>
                                        </p:cTn>
                                        <p:tgtEl>
                                          <p:spTgt spid="1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200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2000"/>
                                  </p:stCondLst>
                                  <p:childTnLst>
                                    <p:set>
                                      <p:cBhvr>
                                        <p:cTn id="45" dur="1" fill="hold">
                                          <p:stCondLst>
                                            <p:cond delay="0"/>
                                          </p:stCondLst>
                                        </p:cTn>
                                        <p:tgtEl>
                                          <p:spTgt spid="21"/>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2000"/>
                                  </p:stCondLst>
                                  <p:childTnLst>
                                    <p:set>
                                      <p:cBhvr>
                                        <p:cTn id="53" dur="1" fill="hold">
                                          <p:stCondLst>
                                            <p:cond delay="0"/>
                                          </p:stCondLst>
                                        </p:cTn>
                                        <p:tgtEl>
                                          <p:spTgt spid="23"/>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22"/>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2000"/>
                                  </p:stCondLst>
                                  <p:childTnLst>
                                    <p:set>
                                      <p:cBhvr>
                                        <p:cTn id="61" dur="1" fill="hold">
                                          <p:stCondLst>
                                            <p:cond delay="0"/>
                                          </p:stCondLst>
                                        </p:cTn>
                                        <p:tgtEl>
                                          <p:spTgt spid="25"/>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24"/>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2000"/>
                                  </p:stCondLst>
                                  <p:childTnLst>
                                    <p:set>
                                      <p:cBhvr>
                                        <p:cTn id="69" dur="1" fill="hold">
                                          <p:stCondLst>
                                            <p:cond delay="0"/>
                                          </p:stCondLst>
                                        </p:cTn>
                                        <p:tgtEl>
                                          <p:spTgt spid="26"/>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2000"/>
                                  </p:stCondLst>
                                  <p:childTnLst>
                                    <p:set>
                                      <p:cBhvr>
                                        <p:cTn id="77" dur="1" fill="hold">
                                          <p:stCondLst>
                                            <p:cond delay="0"/>
                                          </p:stCondLst>
                                        </p:cTn>
                                        <p:tgtEl>
                                          <p:spTgt spid="29"/>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p:bldP spid="14" grpId="0" animBg="1"/>
      <p:bldP spid="15" grpId="0"/>
      <p:bldP spid="16" grpId="0" animBg="1"/>
      <p:bldP spid="17" grpId="0"/>
      <p:bldP spid="18" grpId="0" animBg="1"/>
      <p:bldP spid="19" grpId="0"/>
      <p:bldP spid="20" grpId="0" animBg="1"/>
      <p:bldP spid="21" grpId="0"/>
      <p:bldP spid="22" grpId="0" animBg="1"/>
      <p:bldP spid="23" grpId="0"/>
      <p:bldP spid="24" grpId="0" animBg="1"/>
      <p:bldP spid="25" grpId="0"/>
      <p:bldP spid="26" grpId="0"/>
      <p:bldP spid="27" grpId="0" animBg="1"/>
      <p:bldP spid="28" grpId="0" animBg="1"/>
      <p:bldP spid="2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Prerequisites</a:t>
            </a:r>
            <a:endParaRPr lang="en-US" dirty="0"/>
          </a:p>
        </p:txBody>
      </p:sp>
      <p:sp>
        <p:nvSpPr>
          <p:cNvPr id="5" name="Subtitle 4"/>
          <p:cNvSpPr>
            <a:spLocks noGrp="1"/>
          </p:cNvSpPr>
          <p:nvPr>
            <p:ph type="subTitle" idx="1"/>
          </p:nvPr>
        </p:nvSpPr>
        <p:spPr/>
        <p:txBody>
          <a:bodyPr/>
          <a:lstStyle/>
          <a:p>
            <a:r>
              <a:rPr lang="en-US" dirty="0" smtClean="0"/>
              <a:t>What you need to follow along</a:t>
            </a:r>
            <a:endParaRPr lang="en-US" dirty="0"/>
          </a:p>
        </p:txBody>
      </p:sp>
    </p:spTree>
    <p:extLst>
      <p:ext uri="{BB962C8B-B14F-4D97-AF65-F5344CB8AC3E}">
        <p14:creationId xmlns:p14="http://schemas.microsoft.com/office/powerpoint/2010/main" val="40080957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50792" y="983867"/>
            <a:ext cx="6903831" cy="5008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Presentation</a:t>
            </a:r>
          </a:p>
        </p:txBody>
      </p:sp>
      <p:sp>
        <p:nvSpPr>
          <p:cNvPr id="4" name="Rectangle 3"/>
          <p:cNvSpPr/>
          <p:nvPr/>
        </p:nvSpPr>
        <p:spPr>
          <a:xfrm>
            <a:off x="6424647" y="1994914"/>
            <a:ext cx="3129974" cy="5008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Application</a:t>
            </a:r>
          </a:p>
        </p:txBody>
      </p:sp>
      <p:sp>
        <p:nvSpPr>
          <p:cNvPr id="5" name="Rectangle 4"/>
          <p:cNvSpPr/>
          <p:nvPr/>
        </p:nvSpPr>
        <p:spPr>
          <a:xfrm>
            <a:off x="7476249" y="3032447"/>
            <a:ext cx="2078372" cy="5008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Domain</a:t>
            </a:r>
          </a:p>
        </p:txBody>
      </p:sp>
      <p:sp>
        <p:nvSpPr>
          <p:cNvPr id="6" name="Rectangle 5"/>
          <p:cNvSpPr/>
          <p:nvPr/>
        </p:nvSpPr>
        <p:spPr>
          <a:xfrm>
            <a:off x="6424646" y="4230976"/>
            <a:ext cx="3129976" cy="5008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Infrastructure</a:t>
            </a:r>
          </a:p>
        </p:txBody>
      </p:sp>
      <p:sp>
        <p:nvSpPr>
          <p:cNvPr id="7" name="Can 6"/>
          <p:cNvSpPr/>
          <p:nvPr/>
        </p:nvSpPr>
        <p:spPr>
          <a:xfrm>
            <a:off x="5351513" y="5348659"/>
            <a:ext cx="1073134" cy="965978"/>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DB</a:t>
            </a:r>
          </a:p>
        </p:txBody>
      </p:sp>
      <p:sp>
        <p:nvSpPr>
          <p:cNvPr id="8" name="Rectangle 7"/>
          <p:cNvSpPr/>
          <p:nvPr/>
        </p:nvSpPr>
        <p:spPr>
          <a:xfrm>
            <a:off x="2650791" y="1994914"/>
            <a:ext cx="2700722" cy="5008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Thin Read</a:t>
            </a:r>
          </a:p>
        </p:txBody>
      </p:sp>
      <p:sp>
        <p:nvSpPr>
          <p:cNvPr id="9" name="Down Arrow 8"/>
          <p:cNvSpPr/>
          <p:nvPr/>
        </p:nvSpPr>
        <p:spPr>
          <a:xfrm>
            <a:off x="3062610" y="1386815"/>
            <a:ext cx="470748" cy="897794"/>
          </a:xfrm>
          <a:prstGeom prst="down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609183" y="1361280"/>
            <a:ext cx="1116657" cy="646331"/>
          </a:xfrm>
          <a:prstGeom prst="rect">
            <a:avLst/>
          </a:prstGeom>
          <a:noFill/>
        </p:spPr>
        <p:txBody>
          <a:bodyPr wrap="square" rtlCol="0">
            <a:spAutoFit/>
          </a:bodyPr>
          <a:lstStyle/>
          <a:p>
            <a:r>
              <a:rPr lang="en-US" dirty="0"/>
              <a:t>GET data for view</a:t>
            </a:r>
          </a:p>
        </p:txBody>
      </p:sp>
      <p:sp>
        <p:nvSpPr>
          <p:cNvPr id="11" name="Down Arrow 10"/>
          <p:cNvSpPr/>
          <p:nvPr/>
        </p:nvSpPr>
        <p:spPr>
          <a:xfrm rot="19784129">
            <a:off x="3818271" y="2418745"/>
            <a:ext cx="470748" cy="4016737"/>
          </a:xfrm>
          <a:prstGeom prst="down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own Arrow 12"/>
          <p:cNvSpPr/>
          <p:nvPr/>
        </p:nvSpPr>
        <p:spPr>
          <a:xfrm rot="9834964">
            <a:off x="4545922" y="2454701"/>
            <a:ext cx="470748" cy="2997317"/>
          </a:xfrm>
          <a:prstGeom prst="down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4801664" y="2470256"/>
            <a:ext cx="1116657" cy="923330"/>
          </a:xfrm>
          <a:prstGeom prst="rect">
            <a:avLst/>
          </a:prstGeom>
          <a:noFill/>
        </p:spPr>
        <p:txBody>
          <a:bodyPr wrap="square" rtlCol="0">
            <a:spAutoFit/>
          </a:bodyPr>
          <a:lstStyle/>
          <a:p>
            <a:r>
              <a:rPr lang="en-US" dirty="0"/>
              <a:t>Populate View-Model</a:t>
            </a:r>
          </a:p>
        </p:txBody>
      </p:sp>
      <p:sp>
        <p:nvSpPr>
          <p:cNvPr id="15" name="Down Arrow 14"/>
          <p:cNvSpPr/>
          <p:nvPr/>
        </p:nvSpPr>
        <p:spPr>
          <a:xfrm rot="10800000">
            <a:off x="4880765" y="1361279"/>
            <a:ext cx="470748" cy="897794"/>
          </a:xfrm>
          <a:prstGeom prst="down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0774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200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200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3" grpId="0" animBg="1"/>
      <p:bldP spid="14" grpId="0"/>
      <p:bldP spid="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50792" y="983867"/>
            <a:ext cx="6903831" cy="5008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Presentation</a:t>
            </a:r>
          </a:p>
        </p:txBody>
      </p:sp>
      <p:sp>
        <p:nvSpPr>
          <p:cNvPr id="4" name="Rectangle 3"/>
          <p:cNvSpPr/>
          <p:nvPr/>
        </p:nvSpPr>
        <p:spPr>
          <a:xfrm>
            <a:off x="6424647" y="1994914"/>
            <a:ext cx="3129974" cy="5008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Application</a:t>
            </a:r>
          </a:p>
        </p:txBody>
      </p:sp>
      <p:sp>
        <p:nvSpPr>
          <p:cNvPr id="5" name="Rectangle 4"/>
          <p:cNvSpPr/>
          <p:nvPr/>
        </p:nvSpPr>
        <p:spPr>
          <a:xfrm>
            <a:off x="7476249" y="3032447"/>
            <a:ext cx="2078372" cy="5008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Domain</a:t>
            </a:r>
          </a:p>
        </p:txBody>
      </p:sp>
      <p:sp>
        <p:nvSpPr>
          <p:cNvPr id="6" name="Rectangle 5"/>
          <p:cNvSpPr/>
          <p:nvPr/>
        </p:nvSpPr>
        <p:spPr>
          <a:xfrm>
            <a:off x="6424646" y="4230976"/>
            <a:ext cx="3129976" cy="5008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Infrastructure</a:t>
            </a:r>
          </a:p>
        </p:txBody>
      </p:sp>
      <p:sp>
        <p:nvSpPr>
          <p:cNvPr id="7" name="Can 6"/>
          <p:cNvSpPr/>
          <p:nvPr/>
        </p:nvSpPr>
        <p:spPr>
          <a:xfrm>
            <a:off x="5351513" y="5348659"/>
            <a:ext cx="1073134" cy="965978"/>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DB</a:t>
            </a:r>
          </a:p>
        </p:txBody>
      </p:sp>
      <p:sp>
        <p:nvSpPr>
          <p:cNvPr id="8" name="Rectangle 7"/>
          <p:cNvSpPr/>
          <p:nvPr/>
        </p:nvSpPr>
        <p:spPr>
          <a:xfrm>
            <a:off x="2650791" y="1994914"/>
            <a:ext cx="2700722" cy="5008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Thin Read</a:t>
            </a:r>
          </a:p>
        </p:txBody>
      </p:sp>
      <p:sp>
        <p:nvSpPr>
          <p:cNvPr id="9" name="Down Arrow 8"/>
          <p:cNvSpPr/>
          <p:nvPr/>
        </p:nvSpPr>
        <p:spPr>
          <a:xfrm>
            <a:off x="6683245" y="1187115"/>
            <a:ext cx="470748" cy="897794"/>
          </a:xfrm>
          <a:prstGeom prst="down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7229818" y="1161579"/>
            <a:ext cx="1116657" cy="923330"/>
          </a:xfrm>
          <a:prstGeom prst="rect">
            <a:avLst/>
          </a:prstGeom>
          <a:noFill/>
        </p:spPr>
        <p:txBody>
          <a:bodyPr wrap="square" rtlCol="0">
            <a:spAutoFit/>
          </a:bodyPr>
          <a:lstStyle/>
          <a:p>
            <a:r>
              <a:rPr lang="en-US" dirty="0"/>
              <a:t>POST command</a:t>
            </a:r>
          </a:p>
        </p:txBody>
      </p:sp>
      <p:sp>
        <p:nvSpPr>
          <p:cNvPr id="11" name="Down Arrow 10"/>
          <p:cNvSpPr/>
          <p:nvPr/>
        </p:nvSpPr>
        <p:spPr>
          <a:xfrm>
            <a:off x="6383853" y="2262845"/>
            <a:ext cx="470748" cy="1968131"/>
          </a:xfrm>
          <a:prstGeom prst="down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6911470" y="2237309"/>
            <a:ext cx="1116657" cy="923330"/>
          </a:xfrm>
          <a:prstGeom prst="rect">
            <a:avLst/>
          </a:prstGeom>
          <a:noFill/>
        </p:spPr>
        <p:txBody>
          <a:bodyPr wrap="square" rtlCol="0">
            <a:spAutoFit/>
          </a:bodyPr>
          <a:lstStyle/>
          <a:p>
            <a:r>
              <a:rPr lang="en-US" dirty="0"/>
              <a:t>Get Aggregate</a:t>
            </a:r>
          </a:p>
        </p:txBody>
      </p:sp>
      <p:sp>
        <p:nvSpPr>
          <p:cNvPr id="13" name="Down Arrow 12"/>
          <p:cNvSpPr/>
          <p:nvPr/>
        </p:nvSpPr>
        <p:spPr>
          <a:xfrm rot="10800000">
            <a:off x="7476249" y="3279707"/>
            <a:ext cx="470748" cy="1151412"/>
          </a:xfrm>
          <a:prstGeom prst="down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wn Arrow 13"/>
          <p:cNvSpPr/>
          <p:nvPr/>
        </p:nvSpPr>
        <p:spPr>
          <a:xfrm>
            <a:off x="8346474" y="2110445"/>
            <a:ext cx="470748" cy="1169263"/>
          </a:xfrm>
          <a:prstGeom prst="down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8874091" y="2084911"/>
            <a:ext cx="1116657" cy="1200329"/>
          </a:xfrm>
          <a:prstGeom prst="rect">
            <a:avLst/>
          </a:prstGeom>
          <a:noFill/>
        </p:spPr>
        <p:txBody>
          <a:bodyPr wrap="square" rtlCol="0">
            <a:spAutoFit/>
          </a:bodyPr>
          <a:lstStyle/>
          <a:p>
            <a:r>
              <a:rPr lang="en-US" dirty="0"/>
              <a:t>Call method on domain</a:t>
            </a:r>
          </a:p>
        </p:txBody>
      </p:sp>
      <p:sp>
        <p:nvSpPr>
          <p:cNvPr id="16" name="Down Arrow 15"/>
          <p:cNvSpPr/>
          <p:nvPr/>
        </p:nvSpPr>
        <p:spPr>
          <a:xfrm rot="1434429">
            <a:off x="6447871" y="4583519"/>
            <a:ext cx="470748" cy="1151412"/>
          </a:xfrm>
          <a:prstGeom prst="down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wn Arrow 16"/>
          <p:cNvSpPr/>
          <p:nvPr/>
        </p:nvSpPr>
        <p:spPr>
          <a:xfrm>
            <a:off x="8263500" y="3432108"/>
            <a:ext cx="470748" cy="1169263"/>
          </a:xfrm>
          <a:prstGeom prst="down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wn Arrow 17"/>
          <p:cNvSpPr/>
          <p:nvPr/>
        </p:nvSpPr>
        <p:spPr>
          <a:xfrm rot="2886407">
            <a:off x="7364375" y="4456670"/>
            <a:ext cx="470748" cy="2102236"/>
          </a:xfrm>
          <a:prstGeom prst="down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4434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200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200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200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p:bldP spid="13" grpId="0" animBg="1"/>
      <p:bldP spid="14" grpId="0" animBg="1"/>
      <p:bldP spid="15" grpId="0"/>
      <p:bldP spid="16" grpId="0" animBg="1"/>
      <p:bldP spid="17" grpId="0" animBg="1"/>
      <p:bldP spid="1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56" y="304800"/>
            <a:ext cx="4657004" cy="631535"/>
          </a:xfrm>
        </p:spPr>
        <p:txBody>
          <a:bodyPr>
            <a:normAutofit fontScale="90000"/>
          </a:bodyPr>
          <a:lstStyle/>
          <a:p>
            <a:r>
              <a:rPr lang="en-US" dirty="0" smtClean="0"/>
              <a:t>Command Query Separation</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56455" y="1170438"/>
            <a:ext cx="6267508" cy="4565343"/>
          </a:xfrm>
        </p:spPr>
      </p:pic>
      <p:sp>
        <p:nvSpPr>
          <p:cNvPr id="4" name="Text Placeholder 3"/>
          <p:cNvSpPr>
            <a:spLocks noGrp="1"/>
          </p:cNvSpPr>
          <p:nvPr>
            <p:ph type="body" sz="half" idx="2"/>
          </p:nvPr>
        </p:nvSpPr>
        <p:spPr>
          <a:xfrm>
            <a:off x="581890" y="1028563"/>
            <a:ext cx="4423570" cy="5649327"/>
          </a:xfrm>
        </p:spPr>
        <p:txBody>
          <a:bodyPr>
            <a:noAutofit/>
          </a:bodyPr>
          <a:lstStyle/>
          <a:p>
            <a:r>
              <a:rPr lang="en-US" sz="2400" dirty="0" smtClean="0"/>
              <a:t>Components are </a:t>
            </a:r>
            <a:r>
              <a:rPr lang="en-US" sz="2400" i="1" dirty="0" smtClean="0"/>
              <a:t>query-side components</a:t>
            </a:r>
            <a:r>
              <a:rPr lang="en-US" sz="2400" dirty="0" smtClean="0"/>
              <a:t> or </a:t>
            </a:r>
            <a:r>
              <a:rPr lang="en-US" sz="2400" i="1" dirty="0" smtClean="0"/>
              <a:t>command-side components</a:t>
            </a:r>
            <a:r>
              <a:rPr lang="en-US" sz="2400" dirty="0" smtClean="0"/>
              <a:t>.</a:t>
            </a:r>
          </a:p>
          <a:p>
            <a:r>
              <a:rPr lang="en-US" sz="2400" dirty="0" smtClean="0"/>
              <a:t>Only </a:t>
            </a:r>
            <a:r>
              <a:rPr lang="en-US" sz="2400" i="1" dirty="0" smtClean="0"/>
              <a:t>command-side components can update a repository</a:t>
            </a:r>
            <a:r>
              <a:rPr lang="en-US" sz="2400" dirty="0" smtClean="0"/>
              <a:t>, </a:t>
            </a:r>
            <a:r>
              <a:rPr lang="en-US" sz="2400" i="1" dirty="0" smtClean="0"/>
              <a:t>query-side components just read</a:t>
            </a:r>
            <a:r>
              <a:rPr lang="en-US" sz="2400" dirty="0" smtClean="0"/>
              <a:t> from it.</a:t>
            </a:r>
          </a:p>
          <a:p>
            <a:r>
              <a:rPr lang="en-US" sz="2400" dirty="0" smtClean="0"/>
              <a:t>Commonly the command-side components are a </a:t>
            </a:r>
            <a:r>
              <a:rPr lang="en-US" sz="2400" i="1" dirty="0" smtClean="0"/>
              <a:t>domain model</a:t>
            </a:r>
            <a:r>
              <a:rPr lang="en-US" sz="2400" dirty="0" smtClean="0"/>
              <a:t>, though other styles such as procedural are not forbidden.</a:t>
            </a:r>
          </a:p>
          <a:p>
            <a:r>
              <a:rPr lang="en-US" sz="2400" dirty="0" smtClean="0"/>
              <a:t>The query-side components might be elevated to a domain model, but are normally just </a:t>
            </a:r>
            <a:r>
              <a:rPr lang="en-US" sz="2400" i="1" dirty="0" smtClean="0"/>
              <a:t>procedural</a:t>
            </a:r>
            <a:r>
              <a:rPr lang="en-US" sz="2400" dirty="0" smtClean="0"/>
              <a:t>.</a:t>
            </a:r>
          </a:p>
          <a:p>
            <a:endParaRPr lang="en-US" sz="2400" dirty="0" smtClean="0"/>
          </a:p>
          <a:p>
            <a:endParaRPr lang="en-US" sz="2400" dirty="0"/>
          </a:p>
        </p:txBody>
      </p:sp>
      <p:sp>
        <p:nvSpPr>
          <p:cNvPr id="6" name="TextBox 5"/>
          <p:cNvSpPr txBox="1"/>
          <p:nvPr/>
        </p:nvSpPr>
        <p:spPr>
          <a:xfrm>
            <a:off x="6861091" y="6113157"/>
            <a:ext cx="4762872" cy="276999"/>
          </a:xfrm>
          <a:prstGeom prst="rect">
            <a:avLst/>
          </a:prstGeom>
          <a:noFill/>
        </p:spPr>
        <p:txBody>
          <a:bodyPr wrap="square" rtlCol="0">
            <a:spAutoFit/>
          </a:bodyPr>
          <a:lstStyle/>
          <a:p>
            <a:pPr algn="r"/>
            <a:r>
              <a:rPr lang="en-GB" sz="1200" dirty="0"/>
              <a:t>Martin Fowler, http://martinfowler.com/bliki/CQRS.html</a:t>
            </a:r>
          </a:p>
        </p:txBody>
      </p:sp>
    </p:spTree>
    <p:extLst>
      <p:ext uri="{BB962C8B-B14F-4D97-AF65-F5344CB8AC3E}">
        <p14:creationId xmlns:p14="http://schemas.microsoft.com/office/powerpoint/2010/main" val="9540790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539522" y="3162365"/>
            <a:ext cx="1356432" cy="5008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Task</a:t>
            </a:r>
            <a:endParaRPr lang="en-US" dirty="0"/>
          </a:p>
        </p:txBody>
      </p:sp>
      <p:sp>
        <p:nvSpPr>
          <p:cNvPr id="4" name="Down Arrow 3"/>
          <p:cNvSpPr/>
          <p:nvPr/>
        </p:nvSpPr>
        <p:spPr>
          <a:xfrm rot="16200000">
            <a:off x="5769163" y="2853555"/>
            <a:ext cx="470748" cy="1088367"/>
          </a:xfrm>
          <a:prstGeom prst="down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6932663" y="3177429"/>
            <a:ext cx="1356432" cy="5008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Command</a:t>
            </a:r>
            <a:endParaRPr lang="en-US" dirty="0"/>
          </a:p>
        </p:txBody>
      </p:sp>
    </p:spTree>
    <p:extLst>
      <p:ext uri="{BB962C8B-B14F-4D97-AF65-F5344CB8AC3E}">
        <p14:creationId xmlns:p14="http://schemas.microsoft.com/office/powerpoint/2010/main" val="1924661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9412" y="3203928"/>
            <a:ext cx="1356432" cy="5008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Task</a:t>
            </a:r>
            <a:endParaRPr lang="en-US" dirty="0"/>
          </a:p>
        </p:txBody>
      </p:sp>
      <p:sp>
        <p:nvSpPr>
          <p:cNvPr id="3" name="Down Arrow 2"/>
          <p:cNvSpPr/>
          <p:nvPr/>
        </p:nvSpPr>
        <p:spPr>
          <a:xfrm rot="16200000">
            <a:off x="5686038" y="2895118"/>
            <a:ext cx="470748" cy="1088367"/>
          </a:xfrm>
          <a:prstGeom prst="down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6877244" y="3925574"/>
            <a:ext cx="1356432" cy="5008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Command</a:t>
            </a:r>
            <a:endParaRPr lang="en-US" dirty="0"/>
          </a:p>
        </p:txBody>
      </p:sp>
      <p:sp>
        <p:nvSpPr>
          <p:cNvPr id="5" name="Rectangle 4"/>
          <p:cNvSpPr/>
          <p:nvPr/>
        </p:nvSpPr>
        <p:spPr>
          <a:xfrm>
            <a:off x="6877244" y="2401574"/>
            <a:ext cx="1356432" cy="5008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Query</a:t>
            </a:r>
            <a:endParaRPr lang="en-US" dirty="0"/>
          </a:p>
        </p:txBody>
      </p:sp>
    </p:spTree>
    <p:extLst>
      <p:ext uri="{BB962C8B-B14F-4D97-AF65-F5344CB8AC3E}">
        <p14:creationId xmlns:p14="http://schemas.microsoft.com/office/powerpoint/2010/main" val="27526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04686" y="3259347"/>
            <a:ext cx="1356432" cy="5008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Task</a:t>
            </a:r>
            <a:endParaRPr lang="en-US" dirty="0"/>
          </a:p>
        </p:txBody>
      </p:sp>
      <p:sp>
        <p:nvSpPr>
          <p:cNvPr id="3" name="Down Arrow 2"/>
          <p:cNvSpPr/>
          <p:nvPr/>
        </p:nvSpPr>
        <p:spPr>
          <a:xfrm rot="16200000">
            <a:off x="4175892" y="2950537"/>
            <a:ext cx="470748" cy="1088367"/>
          </a:xfrm>
          <a:prstGeom prst="down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5422518" y="3980993"/>
            <a:ext cx="1356432" cy="5008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Command</a:t>
            </a:r>
            <a:endParaRPr lang="en-US" dirty="0"/>
          </a:p>
        </p:txBody>
      </p:sp>
      <p:sp>
        <p:nvSpPr>
          <p:cNvPr id="5" name="Rectangle 4"/>
          <p:cNvSpPr/>
          <p:nvPr/>
        </p:nvSpPr>
        <p:spPr>
          <a:xfrm>
            <a:off x="5422518" y="2456993"/>
            <a:ext cx="1356432" cy="5008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Query</a:t>
            </a:r>
            <a:endParaRPr lang="en-US" dirty="0"/>
          </a:p>
        </p:txBody>
      </p:sp>
      <p:sp>
        <p:nvSpPr>
          <p:cNvPr id="6" name="Rectangle 5"/>
          <p:cNvSpPr/>
          <p:nvPr/>
        </p:nvSpPr>
        <p:spPr>
          <a:xfrm>
            <a:off x="8484373" y="3259347"/>
            <a:ext cx="1356432" cy="5008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Handler</a:t>
            </a:r>
            <a:endParaRPr lang="en-US" dirty="0"/>
          </a:p>
        </p:txBody>
      </p:sp>
      <p:sp>
        <p:nvSpPr>
          <p:cNvPr id="7" name="Down Arrow 6"/>
          <p:cNvSpPr/>
          <p:nvPr/>
        </p:nvSpPr>
        <p:spPr>
          <a:xfrm rot="16200000">
            <a:off x="7376293" y="2950536"/>
            <a:ext cx="470748" cy="1088367"/>
          </a:xfrm>
          <a:prstGeom prst="down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1498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40904" y="3245493"/>
            <a:ext cx="1356432" cy="5008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Task</a:t>
            </a:r>
            <a:endParaRPr lang="en-US" dirty="0"/>
          </a:p>
        </p:txBody>
      </p:sp>
      <p:sp>
        <p:nvSpPr>
          <p:cNvPr id="3" name="Down Arrow 2"/>
          <p:cNvSpPr/>
          <p:nvPr/>
        </p:nvSpPr>
        <p:spPr>
          <a:xfrm rot="16200000">
            <a:off x="3012110" y="2936683"/>
            <a:ext cx="470748" cy="1088367"/>
          </a:xfrm>
          <a:prstGeom prst="down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4258736" y="3967139"/>
            <a:ext cx="1356432" cy="5008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Command</a:t>
            </a:r>
            <a:endParaRPr lang="en-US" dirty="0"/>
          </a:p>
        </p:txBody>
      </p:sp>
      <p:sp>
        <p:nvSpPr>
          <p:cNvPr id="5" name="Rectangle 4"/>
          <p:cNvSpPr/>
          <p:nvPr/>
        </p:nvSpPr>
        <p:spPr>
          <a:xfrm>
            <a:off x="4258736" y="2443139"/>
            <a:ext cx="1356432" cy="5008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Query</a:t>
            </a:r>
            <a:endParaRPr lang="en-US" dirty="0"/>
          </a:p>
        </p:txBody>
      </p:sp>
      <p:sp>
        <p:nvSpPr>
          <p:cNvPr id="6" name="Rectangle 5"/>
          <p:cNvSpPr/>
          <p:nvPr/>
        </p:nvSpPr>
        <p:spPr>
          <a:xfrm>
            <a:off x="7320591" y="3245493"/>
            <a:ext cx="1356432" cy="5008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Handler</a:t>
            </a:r>
            <a:endParaRPr lang="en-US" dirty="0"/>
          </a:p>
        </p:txBody>
      </p:sp>
      <p:sp>
        <p:nvSpPr>
          <p:cNvPr id="7" name="Down Arrow 6"/>
          <p:cNvSpPr/>
          <p:nvPr/>
        </p:nvSpPr>
        <p:spPr>
          <a:xfrm rot="16200000">
            <a:off x="6212511" y="2936682"/>
            <a:ext cx="470748" cy="1088367"/>
          </a:xfrm>
          <a:prstGeom prst="down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0376395" y="3245493"/>
            <a:ext cx="1356432" cy="5008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Handler</a:t>
            </a:r>
            <a:endParaRPr lang="en-US" dirty="0"/>
          </a:p>
        </p:txBody>
      </p:sp>
      <p:sp>
        <p:nvSpPr>
          <p:cNvPr id="9" name="Down Arrow 8"/>
          <p:cNvSpPr/>
          <p:nvPr/>
        </p:nvSpPr>
        <p:spPr>
          <a:xfrm rot="16200000">
            <a:off x="9268315" y="2936682"/>
            <a:ext cx="470748" cy="1088367"/>
          </a:xfrm>
          <a:prstGeom prst="down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59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7000"/>
            <a:lum/>
          </a:blip>
          <a:srcRect/>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6909" y="1683327"/>
            <a:ext cx="3352800" cy="3352800"/>
          </a:xfrm>
          <a:prstGeom prst="rect">
            <a:avLst/>
          </a:prstGeom>
          <a:noFill/>
        </p:spPr>
      </p:pic>
      <p:pic>
        <p:nvPicPr>
          <p:cNvPr id="8" name="Picture 7"/>
          <p:cNvPicPr>
            <a:picLocks noChangeAspect="1"/>
          </p:cNvPicPr>
          <p:nvPr/>
        </p:nvPicPr>
        <p:blipFill>
          <a:blip r:embed="rId4"/>
          <a:stretch>
            <a:fillRect/>
          </a:stretch>
        </p:blipFill>
        <p:spPr>
          <a:xfrm>
            <a:off x="7301346" y="1986028"/>
            <a:ext cx="2910609" cy="2747397"/>
          </a:xfrm>
          <a:prstGeom prst="rect">
            <a:avLst/>
          </a:prstGeom>
        </p:spPr>
      </p:pic>
    </p:spTree>
    <p:extLst>
      <p:ext uri="{BB962C8B-B14F-4D97-AF65-F5344CB8AC3E}">
        <p14:creationId xmlns:p14="http://schemas.microsoft.com/office/powerpoint/2010/main" val="14781148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Messaging</a:t>
            </a:r>
            <a:endParaRPr lang="en-US" dirty="0"/>
          </a:p>
        </p:txBody>
      </p:sp>
      <p:sp>
        <p:nvSpPr>
          <p:cNvPr id="3" name="Subtitle 2"/>
          <p:cNvSpPr>
            <a:spLocks noGrp="1"/>
          </p:cNvSpPr>
          <p:nvPr>
            <p:ph type="subTitle" idx="1"/>
          </p:nvPr>
        </p:nvSpPr>
        <p:spPr/>
        <p:txBody>
          <a:bodyPr/>
          <a:lstStyle/>
          <a:p>
            <a:r>
              <a:rPr lang="en-US" dirty="0" smtClean="0"/>
              <a:t>Task Queues and Events</a:t>
            </a:r>
            <a:endParaRPr lang="en-US" dirty="0"/>
          </a:p>
        </p:txBody>
      </p:sp>
    </p:spTree>
    <p:extLst>
      <p:ext uri="{BB962C8B-B14F-4D97-AF65-F5344CB8AC3E}">
        <p14:creationId xmlns:p14="http://schemas.microsoft.com/office/powerpoint/2010/main" val="9146636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µ</a:t>
            </a:r>
            <a:r>
              <a:rPr lang="en-US" dirty="0"/>
              <a:t>services</a:t>
            </a:r>
            <a:r>
              <a:rPr lang="en-US" dirty="0" smtClean="0"/>
              <a:t> Communication</a:t>
            </a:r>
            <a:endParaRPr lang="en-US" dirty="0"/>
          </a:p>
        </p:txBody>
      </p:sp>
      <p:sp>
        <p:nvSpPr>
          <p:cNvPr id="6" name="Rounded Rectangle 5"/>
          <p:cNvSpPr/>
          <p:nvPr/>
        </p:nvSpPr>
        <p:spPr>
          <a:xfrm>
            <a:off x="2119746" y="3297382"/>
            <a:ext cx="2493818" cy="29233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795155" y="2674145"/>
            <a:ext cx="1142999" cy="374072"/>
          </a:xfrm>
          <a:prstGeom prst="rect">
            <a:avLst/>
          </a:prstGeom>
          <a:noFill/>
        </p:spPr>
        <p:txBody>
          <a:bodyPr wrap="square" rtlCol="0">
            <a:spAutoFit/>
          </a:bodyPr>
          <a:lstStyle/>
          <a:p>
            <a:r>
              <a:rPr lang="en-US" smtClean="0"/>
              <a:t>Service A</a:t>
            </a:r>
            <a:endParaRPr lang="en-US"/>
          </a:p>
        </p:txBody>
      </p:sp>
      <p:sp>
        <p:nvSpPr>
          <p:cNvPr id="8" name="Rounded Rectangle 7"/>
          <p:cNvSpPr/>
          <p:nvPr/>
        </p:nvSpPr>
        <p:spPr>
          <a:xfrm>
            <a:off x="6885708" y="3311020"/>
            <a:ext cx="2493818" cy="29233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462404" y="2674145"/>
            <a:ext cx="1142999" cy="374072"/>
          </a:xfrm>
          <a:prstGeom prst="rect">
            <a:avLst/>
          </a:prstGeom>
          <a:noFill/>
        </p:spPr>
        <p:txBody>
          <a:bodyPr wrap="square" rtlCol="0">
            <a:spAutoFit/>
          </a:bodyPr>
          <a:lstStyle/>
          <a:p>
            <a:r>
              <a:rPr lang="en-US" dirty="0" smtClean="0"/>
              <a:t>Service B</a:t>
            </a:r>
            <a:endParaRPr lang="en-US" dirty="0"/>
          </a:p>
        </p:txBody>
      </p:sp>
      <p:sp>
        <p:nvSpPr>
          <p:cNvPr id="10" name="TextBox 9"/>
          <p:cNvSpPr txBox="1"/>
          <p:nvPr/>
        </p:nvSpPr>
        <p:spPr>
          <a:xfrm>
            <a:off x="2403763" y="3722099"/>
            <a:ext cx="1925781" cy="369332"/>
          </a:xfrm>
          <a:prstGeom prst="rect">
            <a:avLst/>
          </a:prstGeom>
          <a:noFill/>
          <a:ln>
            <a:solidFill>
              <a:schemeClr val="accent1">
                <a:shade val="50000"/>
              </a:schemeClr>
            </a:solidFill>
          </a:ln>
        </p:spPr>
        <p:txBody>
          <a:bodyPr wrap="square" rtlCol="0">
            <a:spAutoFit/>
          </a:bodyPr>
          <a:lstStyle/>
          <a:p>
            <a:r>
              <a:rPr lang="en-US" dirty="0" err="1" smtClean="0"/>
              <a:t>ASP.NETWeb</a:t>
            </a:r>
            <a:r>
              <a:rPr lang="en-US" dirty="0" smtClean="0"/>
              <a:t> API</a:t>
            </a:r>
            <a:endParaRPr lang="en-US" dirty="0"/>
          </a:p>
        </p:txBody>
      </p:sp>
      <p:sp>
        <p:nvSpPr>
          <p:cNvPr id="12" name="TextBox 11"/>
          <p:cNvSpPr txBox="1"/>
          <p:nvPr/>
        </p:nvSpPr>
        <p:spPr>
          <a:xfrm>
            <a:off x="2403763" y="5135263"/>
            <a:ext cx="1925781" cy="369332"/>
          </a:xfrm>
          <a:prstGeom prst="rect">
            <a:avLst/>
          </a:prstGeom>
          <a:noFill/>
          <a:ln>
            <a:solidFill>
              <a:schemeClr val="accent1">
                <a:shade val="50000"/>
              </a:schemeClr>
            </a:solidFill>
          </a:ln>
        </p:spPr>
        <p:txBody>
          <a:bodyPr wrap="square" rtlCol="0">
            <a:spAutoFit/>
          </a:bodyPr>
          <a:lstStyle/>
          <a:p>
            <a:r>
              <a:rPr lang="en-US" dirty="0" smtClean="0"/>
              <a:t>Http Client Lib</a:t>
            </a:r>
            <a:endParaRPr lang="en-US" dirty="0"/>
          </a:p>
        </p:txBody>
      </p:sp>
      <p:sp>
        <p:nvSpPr>
          <p:cNvPr id="13" name="TextBox 12"/>
          <p:cNvSpPr txBox="1"/>
          <p:nvPr/>
        </p:nvSpPr>
        <p:spPr>
          <a:xfrm>
            <a:off x="7169727" y="3722099"/>
            <a:ext cx="1925781" cy="369332"/>
          </a:xfrm>
          <a:prstGeom prst="rect">
            <a:avLst/>
          </a:prstGeom>
          <a:noFill/>
          <a:ln>
            <a:solidFill>
              <a:schemeClr val="accent1">
                <a:shade val="50000"/>
              </a:schemeClr>
            </a:solidFill>
          </a:ln>
        </p:spPr>
        <p:txBody>
          <a:bodyPr wrap="square" rtlCol="0">
            <a:spAutoFit/>
          </a:bodyPr>
          <a:lstStyle/>
          <a:p>
            <a:r>
              <a:rPr lang="en-US" dirty="0" err="1" smtClean="0"/>
              <a:t>ASP.NETWeb</a:t>
            </a:r>
            <a:r>
              <a:rPr lang="en-US" dirty="0" smtClean="0"/>
              <a:t> API</a:t>
            </a:r>
            <a:endParaRPr lang="en-US" dirty="0"/>
          </a:p>
        </p:txBody>
      </p:sp>
      <p:cxnSp>
        <p:nvCxnSpPr>
          <p:cNvPr id="15" name="Straight Arrow Connector 14"/>
          <p:cNvCxnSpPr/>
          <p:nvPr/>
        </p:nvCxnSpPr>
        <p:spPr>
          <a:xfrm flipH="1" flipV="1">
            <a:off x="6998277" y="2300072"/>
            <a:ext cx="159327" cy="13806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157604" y="2300072"/>
            <a:ext cx="156728" cy="13677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314332" y="2300072"/>
            <a:ext cx="2362200" cy="369332"/>
          </a:xfrm>
          <a:prstGeom prst="rect">
            <a:avLst/>
          </a:prstGeom>
          <a:noFill/>
        </p:spPr>
        <p:txBody>
          <a:bodyPr wrap="square" rtlCol="0">
            <a:spAutoFit/>
          </a:bodyPr>
          <a:lstStyle/>
          <a:p>
            <a:r>
              <a:rPr lang="en-US" dirty="0" smtClean="0"/>
              <a:t>127.0.0.1/</a:t>
            </a:r>
            <a:r>
              <a:rPr lang="en-US" dirty="0" err="1" smtClean="0"/>
              <a:t>api</a:t>
            </a:r>
            <a:r>
              <a:rPr lang="en-US" dirty="0" smtClean="0"/>
              <a:t>/</a:t>
            </a:r>
            <a:r>
              <a:rPr lang="en-US" dirty="0" err="1" smtClean="0"/>
              <a:t>serviceA</a:t>
            </a:r>
            <a:endParaRPr lang="en-US" dirty="0"/>
          </a:p>
        </p:txBody>
      </p:sp>
      <p:sp>
        <p:nvSpPr>
          <p:cNvPr id="24" name="Rounded Rectangle 23"/>
          <p:cNvSpPr/>
          <p:nvPr/>
        </p:nvSpPr>
        <p:spPr>
          <a:xfrm>
            <a:off x="5335731" y="1526190"/>
            <a:ext cx="1821873" cy="5957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Client</a:t>
            </a:r>
            <a:endParaRPr lang="en-US" dirty="0"/>
          </a:p>
        </p:txBody>
      </p:sp>
      <p:cxnSp>
        <p:nvCxnSpPr>
          <p:cNvPr id="26" name="Straight Arrow Connector 25"/>
          <p:cNvCxnSpPr/>
          <p:nvPr/>
        </p:nvCxnSpPr>
        <p:spPr>
          <a:xfrm flipV="1">
            <a:off x="4350545" y="1939853"/>
            <a:ext cx="1058573" cy="172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4520477" y="2115405"/>
            <a:ext cx="959860" cy="16066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917247" y="1949828"/>
            <a:ext cx="2362200" cy="369332"/>
          </a:xfrm>
          <a:prstGeom prst="rect">
            <a:avLst/>
          </a:prstGeom>
          <a:noFill/>
        </p:spPr>
        <p:txBody>
          <a:bodyPr wrap="square" rtlCol="0">
            <a:spAutoFit/>
          </a:bodyPr>
          <a:lstStyle/>
          <a:p>
            <a:r>
              <a:rPr lang="en-US" dirty="0" smtClean="0"/>
              <a:t>127.0.0.1/</a:t>
            </a:r>
            <a:r>
              <a:rPr lang="en-US" dirty="0" err="1" smtClean="0"/>
              <a:t>api</a:t>
            </a:r>
            <a:r>
              <a:rPr lang="en-US" dirty="0" smtClean="0"/>
              <a:t>/</a:t>
            </a:r>
            <a:r>
              <a:rPr lang="en-US" dirty="0" err="1" smtClean="0"/>
              <a:t>serviceB</a:t>
            </a:r>
            <a:endParaRPr lang="en-US" dirty="0"/>
          </a:p>
        </p:txBody>
      </p:sp>
      <p:cxnSp>
        <p:nvCxnSpPr>
          <p:cNvPr id="35" name="Straight Arrow Connector 34"/>
          <p:cNvCxnSpPr>
            <a:stCxn id="12" idx="3"/>
          </p:cNvCxnSpPr>
          <p:nvPr/>
        </p:nvCxnSpPr>
        <p:spPr>
          <a:xfrm flipV="1">
            <a:off x="4329544" y="4091431"/>
            <a:ext cx="2828060" cy="12284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4329544" y="4145679"/>
            <a:ext cx="3132860" cy="13589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848764" y="3880531"/>
            <a:ext cx="1170171" cy="1477328"/>
          </a:xfrm>
          <a:prstGeom prst="rect">
            <a:avLst/>
          </a:prstGeom>
          <a:noFill/>
        </p:spPr>
        <p:txBody>
          <a:bodyPr wrap="square" rtlCol="0">
            <a:spAutoFit/>
          </a:bodyPr>
          <a:lstStyle/>
          <a:p>
            <a:r>
              <a:rPr lang="en-US" dirty="0" smtClean="0"/>
              <a:t>GET</a:t>
            </a:r>
          </a:p>
          <a:p>
            <a:r>
              <a:rPr lang="en-US" dirty="0" smtClean="0"/>
              <a:t>PUT</a:t>
            </a:r>
          </a:p>
          <a:p>
            <a:r>
              <a:rPr lang="en-US" dirty="0" smtClean="0"/>
              <a:t>POST</a:t>
            </a:r>
          </a:p>
          <a:p>
            <a:r>
              <a:rPr lang="en-US" dirty="0" smtClean="0"/>
              <a:t>DELETE</a:t>
            </a:r>
          </a:p>
          <a:p>
            <a:r>
              <a:rPr lang="en-US" dirty="0" smtClean="0"/>
              <a:t>PATCH</a:t>
            </a:r>
            <a:endParaRPr lang="en-US" dirty="0"/>
          </a:p>
        </p:txBody>
      </p:sp>
      <p:sp>
        <p:nvSpPr>
          <p:cNvPr id="51" name="TextBox 50"/>
          <p:cNvSpPr txBox="1"/>
          <p:nvPr/>
        </p:nvSpPr>
        <p:spPr>
          <a:xfrm>
            <a:off x="5091656" y="3422257"/>
            <a:ext cx="1859753" cy="369332"/>
          </a:xfrm>
          <a:prstGeom prst="rect">
            <a:avLst/>
          </a:prstGeom>
          <a:noFill/>
        </p:spPr>
        <p:txBody>
          <a:bodyPr wrap="square" rtlCol="0">
            <a:spAutoFit/>
          </a:bodyPr>
          <a:lstStyle/>
          <a:p>
            <a:r>
              <a:rPr lang="en-US" dirty="0" smtClean="0"/>
              <a:t>[{“City</a:t>
            </a:r>
            <a:r>
              <a:rPr lang="en-US" smtClean="0"/>
              <a:t>”: “</a:t>
            </a:r>
            <a:r>
              <a:rPr lang="en-US"/>
              <a:t>P</a:t>
            </a:r>
            <a:r>
              <a:rPr lang="en-US" smtClean="0"/>
              <a:t>aris</a:t>
            </a:r>
            <a:r>
              <a:rPr lang="en-US" dirty="0" smtClean="0"/>
              <a:t>”}]</a:t>
            </a:r>
            <a:endParaRPr lang="en-US" dirty="0"/>
          </a:p>
        </p:txBody>
      </p:sp>
    </p:spTree>
    <p:extLst>
      <p:ext uri="{BB962C8B-B14F-4D97-AF65-F5344CB8AC3E}">
        <p14:creationId xmlns:p14="http://schemas.microsoft.com/office/powerpoint/2010/main" val="8691610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5882" y="2129776"/>
            <a:ext cx="3365500" cy="2413000"/>
          </a:xfrm>
        </p:spPr>
      </p:pic>
      <p:sp>
        <p:nvSpPr>
          <p:cNvPr id="8" name="TextBox 7"/>
          <p:cNvSpPr txBox="1"/>
          <p:nvPr/>
        </p:nvSpPr>
        <p:spPr>
          <a:xfrm>
            <a:off x="4322620" y="4721731"/>
            <a:ext cx="7301345" cy="830997"/>
          </a:xfrm>
          <a:prstGeom prst="rect">
            <a:avLst/>
          </a:prstGeom>
          <a:noFill/>
        </p:spPr>
        <p:txBody>
          <a:bodyPr wrap="square" rtlCol="0">
            <a:spAutoFit/>
          </a:bodyPr>
          <a:lstStyle/>
          <a:p>
            <a:r>
              <a:rPr lang="en-US" sz="2400" b="1" dirty="0" err="1" smtClean="0"/>
              <a:t>git</a:t>
            </a:r>
            <a:r>
              <a:rPr lang="en-US" sz="2400" b="1" dirty="0"/>
              <a:t> clone </a:t>
            </a:r>
            <a:r>
              <a:rPr lang="en-US" sz="2400" b="1" dirty="0" err="1"/>
              <a:t>git@github.com:BrighterCommand</a:t>
            </a:r>
            <a:r>
              <a:rPr lang="en-US" sz="2400" b="1" dirty="0"/>
              <a:t>/</a:t>
            </a:r>
            <a:r>
              <a:rPr lang="en-US" sz="2400" b="1" dirty="0" err="1"/>
              <a:t>FutureStack.git</a:t>
            </a:r>
            <a:endParaRPr lang="en-US" sz="2400" b="1" dirty="0"/>
          </a:p>
        </p:txBody>
      </p:sp>
      <p:sp>
        <p:nvSpPr>
          <p:cNvPr id="9" name="TextBox 8"/>
          <p:cNvSpPr txBox="1"/>
          <p:nvPr/>
        </p:nvSpPr>
        <p:spPr>
          <a:xfrm>
            <a:off x="4322620" y="1898943"/>
            <a:ext cx="7301345" cy="461665"/>
          </a:xfrm>
          <a:prstGeom prst="rect">
            <a:avLst/>
          </a:prstGeom>
          <a:noFill/>
        </p:spPr>
        <p:txBody>
          <a:bodyPr wrap="square" rtlCol="0">
            <a:spAutoFit/>
          </a:bodyPr>
          <a:lstStyle/>
          <a:p>
            <a:r>
              <a:rPr lang="en-US" sz="2400" b="1" dirty="0" smtClean="0"/>
              <a:t>A C# editor or IDE: Vim, Code, Rider, Visual Studio</a:t>
            </a:r>
            <a:endParaRPr lang="en-US" sz="2400" b="1" dirty="0"/>
          </a:p>
        </p:txBody>
      </p:sp>
      <p:sp>
        <p:nvSpPr>
          <p:cNvPr id="10" name="TextBox 9"/>
          <p:cNvSpPr txBox="1"/>
          <p:nvPr/>
        </p:nvSpPr>
        <p:spPr>
          <a:xfrm>
            <a:off x="4322620" y="3336276"/>
            <a:ext cx="7301345" cy="461665"/>
          </a:xfrm>
          <a:prstGeom prst="rect">
            <a:avLst/>
          </a:prstGeom>
          <a:noFill/>
        </p:spPr>
        <p:txBody>
          <a:bodyPr wrap="square" rtlCol="0">
            <a:spAutoFit/>
          </a:bodyPr>
          <a:lstStyle/>
          <a:p>
            <a:r>
              <a:rPr lang="en-US" sz="2400" b="1" dirty="0" err="1" smtClean="0"/>
              <a:t>Docker</a:t>
            </a:r>
            <a:r>
              <a:rPr lang="en-US" sz="2400" b="1" dirty="0"/>
              <a:t> CE: https://</a:t>
            </a:r>
            <a:r>
              <a:rPr lang="en-US" sz="2400" b="1" dirty="0" err="1"/>
              <a:t>store.docker.com</a:t>
            </a:r>
            <a:r>
              <a:rPr lang="en-US" sz="2400" b="1" dirty="0"/>
              <a:t>/</a:t>
            </a:r>
          </a:p>
        </p:txBody>
      </p:sp>
      <p:sp>
        <p:nvSpPr>
          <p:cNvPr id="11" name="TextBox 10"/>
          <p:cNvSpPr txBox="1"/>
          <p:nvPr/>
        </p:nvSpPr>
        <p:spPr>
          <a:xfrm>
            <a:off x="4322620" y="4029003"/>
            <a:ext cx="7301345" cy="461665"/>
          </a:xfrm>
          <a:prstGeom prst="rect">
            <a:avLst/>
          </a:prstGeom>
          <a:noFill/>
        </p:spPr>
        <p:txBody>
          <a:bodyPr wrap="square" rtlCol="0">
            <a:spAutoFit/>
          </a:bodyPr>
          <a:lstStyle/>
          <a:p>
            <a:r>
              <a:rPr lang="en-US" sz="2400" b="1" dirty="0" err="1" smtClean="0"/>
              <a:t>Git</a:t>
            </a:r>
            <a:r>
              <a:rPr lang="en-US" sz="2400" b="1" dirty="0"/>
              <a:t>: https://</a:t>
            </a:r>
            <a:r>
              <a:rPr lang="en-US" sz="2400" b="1" dirty="0" err="1"/>
              <a:t>git-scm.com</a:t>
            </a:r>
            <a:r>
              <a:rPr lang="en-US" sz="2400" b="1" dirty="0"/>
              <a:t>/downloads</a:t>
            </a:r>
          </a:p>
        </p:txBody>
      </p:sp>
      <p:sp>
        <p:nvSpPr>
          <p:cNvPr id="2" name="Rectangle 1"/>
          <p:cNvSpPr/>
          <p:nvPr/>
        </p:nvSpPr>
        <p:spPr>
          <a:xfrm>
            <a:off x="4322620" y="2663776"/>
            <a:ext cx="6926833" cy="461665"/>
          </a:xfrm>
          <a:prstGeom prst="rect">
            <a:avLst/>
          </a:prstGeom>
        </p:spPr>
        <p:txBody>
          <a:bodyPr wrap="none">
            <a:spAutoFit/>
          </a:bodyPr>
          <a:lstStyle/>
          <a:p>
            <a:r>
              <a:rPr lang="en-US" sz="2400" b="1" dirty="0" smtClean="0"/>
              <a:t>.NET Core 2.0 https</a:t>
            </a:r>
            <a:r>
              <a:rPr lang="en-US" sz="2400" b="1" dirty="0"/>
              <a:t>://</a:t>
            </a:r>
            <a:r>
              <a:rPr lang="en-US" sz="2400" b="1" dirty="0" err="1"/>
              <a:t>www.microsoft.com</a:t>
            </a:r>
            <a:r>
              <a:rPr lang="en-US" sz="2400" b="1" dirty="0"/>
              <a:t>/net/core</a:t>
            </a:r>
          </a:p>
        </p:txBody>
      </p:sp>
    </p:spTree>
    <p:extLst>
      <p:ext uri="{BB962C8B-B14F-4D97-AF65-F5344CB8AC3E}">
        <p14:creationId xmlns:p14="http://schemas.microsoft.com/office/powerpoint/2010/main" val="115802455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9998" y="1825625"/>
            <a:ext cx="10019055" cy="1042266"/>
          </a:xfrm>
        </p:spPr>
        <p:txBody>
          <a:bodyPr>
            <a:noAutofit/>
          </a:bodyPr>
          <a:lstStyle/>
          <a:p>
            <a:pPr marL="0" indent="0">
              <a:buNone/>
            </a:pPr>
            <a:r>
              <a:rPr lang="en-US" b="1" dirty="0" smtClean="0"/>
              <a:t>Temporal Coupling</a:t>
            </a:r>
            <a:r>
              <a:rPr lang="en-US" dirty="0" smtClean="0"/>
              <a:t>: The property that two or more components must be available at the same time to satisfy a request.</a:t>
            </a:r>
            <a:endParaRPr lang="en-US" dirty="0"/>
          </a:p>
        </p:txBody>
      </p:sp>
      <p:sp>
        <p:nvSpPr>
          <p:cNvPr id="4" name="Content Placeholder 2"/>
          <p:cNvSpPr txBox="1">
            <a:spLocks/>
          </p:cNvSpPr>
          <p:nvPr/>
        </p:nvSpPr>
        <p:spPr>
          <a:xfrm>
            <a:off x="1119998" y="3321915"/>
            <a:ext cx="10199166" cy="12362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smtClean="0"/>
              <a:t>Behavioral Coupling</a:t>
            </a:r>
            <a:r>
              <a:rPr lang="en-US" dirty="0" smtClean="0"/>
              <a:t>: The property that the caller determines what to do, and also knows something of how the receiver will satisfy the request</a:t>
            </a:r>
            <a:endParaRPr lang="en-US" dirty="0"/>
          </a:p>
        </p:txBody>
      </p:sp>
    </p:spTree>
    <p:extLst>
      <p:ext uri="{BB962C8B-B14F-4D97-AF65-F5344CB8AC3E}">
        <p14:creationId xmlns:p14="http://schemas.microsoft.com/office/powerpoint/2010/main" val="172276976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µ</a:t>
            </a:r>
            <a:r>
              <a:rPr lang="en-US" dirty="0"/>
              <a:t>services</a:t>
            </a:r>
            <a:r>
              <a:rPr lang="en-US" dirty="0" smtClean="0"/>
              <a:t> Communication</a:t>
            </a:r>
            <a:endParaRPr lang="en-US" dirty="0"/>
          </a:p>
        </p:txBody>
      </p:sp>
      <p:sp>
        <p:nvSpPr>
          <p:cNvPr id="6" name="Rounded Rectangle 5"/>
          <p:cNvSpPr/>
          <p:nvPr/>
        </p:nvSpPr>
        <p:spPr>
          <a:xfrm>
            <a:off x="904011" y="3311020"/>
            <a:ext cx="2493818" cy="29233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579420" y="2687783"/>
            <a:ext cx="1142999" cy="374072"/>
          </a:xfrm>
          <a:prstGeom prst="rect">
            <a:avLst/>
          </a:prstGeom>
          <a:noFill/>
        </p:spPr>
        <p:txBody>
          <a:bodyPr wrap="square" rtlCol="0">
            <a:spAutoFit/>
          </a:bodyPr>
          <a:lstStyle/>
          <a:p>
            <a:r>
              <a:rPr lang="en-US" smtClean="0"/>
              <a:t>Service A</a:t>
            </a:r>
            <a:endParaRPr lang="en-US"/>
          </a:p>
        </p:txBody>
      </p:sp>
      <p:sp>
        <p:nvSpPr>
          <p:cNvPr id="8" name="Rounded Rectangle 7"/>
          <p:cNvSpPr/>
          <p:nvPr/>
        </p:nvSpPr>
        <p:spPr>
          <a:xfrm>
            <a:off x="8562976" y="3477274"/>
            <a:ext cx="2493818" cy="29233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9139672" y="2840399"/>
            <a:ext cx="1142999" cy="374072"/>
          </a:xfrm>
          <a:prstGeom prst="rect">
            <a:avLst/>
          </a:prstGeom>
          <a:noFill/>
        </p:spPr>
        <p:txBody>
          <a:bodyPr wrap="square" rtlCol="0">
            <a:spAutoFit/>
          </a:bodyPr>
          <a:lstStyle/>
          <a:p>
            <a:r>
              <a:rPr lang="en-US" dirty="0" smtClean="0"/>
              <a:t>Service B</a:t>
            </a:r>
            <a:endParaRPr lang="en-US" dirty="0"/>
          </a:p>
        </p:txBody>
      </p:sp>
      <p:sp>
        <p:nvSpPr>
          <p:cNvPr id="10" name="TextBox 9"/>
          <p:cNvSpPr txBox="1"/>
          <p:nvPr/>
        </p:nvSpPr>
        <p:spPr>
          <a:xfrm>
            <a:off x="1188028" y="3735737"/>
            <a:ext cx="1925781" cy="369332"/>
          </a:xfrm>
          <a:prstGeom prst="rect">
            <a:avLst/>
          </a:prstGeom>
          <a:noFill/>
          <a:ln>
            <a:solidFill>
              <a:schemeClr val="accent1">
                <a:shade val="50000"/>
              </a:schemeClr>
            </a:solidFill>
          </a:ln>
        </p:spPr>
        <p:txBody>
          <a:bodyPr wrap="square" rtlCol="0">
            <a:spAutoFit/>
          </a:bodyPr>
          <a:lstStyle/>
          <a:p>
            <a:r>
              <a:rPr lang="en-US" dirty="0" err="1" smtClean="0"/>
              <a:t>ASP.NETWeb</a:t>
            </a:r>
            <a:r>
              <a:rPr lang="en-US" dirty="0" smtClean="0"/>
              <a:t> API</a:t>
            </a:r>
            <a:endParaRPr lang="en-US" dirty="0"/>
          </a:p>
        </p:txBody>
      </p:sp>
      <p:sp>
        <p:nvSpPr>
          <p:cNvPr id="13" name="TextBox 12"/>
          <p:cNvSpPr txBox="1"/>
          <p:nvPr/>
        </p:nvSpPr>
        <p:spPr>
          <a:xfrm>
            <a:off x="8846995" y="3888353"/>
            <a:ext cx="1925781" cy="369332"/>
          </a:xfrm>
          <a:prstGeom prst="rect">
            <a:avLst/>
          </a:prstGeom>
          <a:noFill/>
          <a:ln>
            <a:solidFill>
              <a:schemeClr val="accent1">
                <a:shade val="50000"/>
              </a:schemeClr>
            </a:solidFill>
          </a:ln>
        </p:spPr>
        <p:txBody>
          <a:bodyPr wrap="square" rtlCol="0">
            <a:spAutoFit/>
          </a:bodyPr>
          <a:lstStyle/>
          <a:p>
            <a:r>
              <a:rPr lang="en-US" dirty="0" err="1" smtClean="0"/>
              <a:t>ASP.NETWeb</a:t>
            </a:r>
            <a:r>
              <a:rPr lang="en-US" dirty="0" smtClean="0"/>
              <a:t> API</a:t>
            </a:r>
            <a:endParaRPr lang="en-US" dirty="0"/>
          </a:p>
        </p:txBody>
      </p:sp>
      <p:cxnSp>
        <p:nvCxnSpPr>
          <p:cNvPr id="15" name="Straight Arrow Connector 14"/>
          <p:cNvCxnSpPr/>
          <p:nvPr/>
        </p:nvCxnSpPr>
        <p:spPr>
          <a:xfrm flipH="1" flipV="1">
            <a:off x="7111281" y="2161414"/>
            <a:ext cx="1801955" cy="17589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157604" y="1953491"/>
            <a:ext cx="1833996" cy="18806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991600" y="2466326"/>
            <a:ext cx="2362200" cy="369332"/>
          </a:xfrm>
          <a:prstGeom prst="rect">
            <a:avLst/>
          </a:prstGeom>
          <a:noFill/>
        </p:spPr>
        <p:txBody>
          <a:bodyPr wrap="square" rtlCol="0">
            <a:spAutoFit/>
          </a:bodyPr>
          <a:lstStyle/>
          <a:p>
            <a:r>
              <a:rPr lang="en-US" dirty="0" smtClean="0"/>
              <a:t>127.0.0.1/</a:t>
            </a:r>
            <a:r>
              <a:rPr lang="en-US" dirty="0" err="1" smtClean="0"/>
              <a:t>api</a:t>
            </a:r>
            <a:r>
              <a:rPr lang="en-US" dirty="0" smtClean="0"/>
              <a:t>/</a:t>
            </a:r>
            <a:r>
              <a:rPr lang="en-US" dirty="0" err="1" smtClean="0"/>
              <a:t>serviceA</a:t>
            </a:r>
            <a:endParaRPr lang="en-US" dirty="0"/>
          </a:p>
        </p:txBody>
      </p:sp>
      <p:sp>
        <p:nvSpPr>
          <p:cNvPr id="24" name="Rounded Rectangle 23"/>
          <p:cNvSpPr/>
          <p:nvPr/>
        </p:nvSpPr>
        <p:spPr>
          <a:xfrm>
            <a:off x="5335731" y="1526190"/>
            <a:ext cx="1821873" cy="5957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Client</a:t>
            </a:r>
            <a:endParaRPr lang="en-US" dirty="0"/>
          </a:p>
        </p:txBody>
      </p:sp>
      <p:cxnSp>
        <p:nvCxnSpPr>
          <p:cNvPr id="26" name="Straight Arrow Connector 25"/>
          <p:cNvCxnSpPr>
            <a:endCxn id="24" idx="1"/>
          </p:cNvCxnSpPr>
          <p:nvPr/>
        </p:nvCxnSpPr>
        <p:spPr>
          <a:xfrm flipV="1">
            <a:off x="2921147" y="1824063"/>
            <a:ext cx="2414584" cy="18324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3304742" y="2121936"/>
            <a:ext cx="2039866" cy="16138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701512" y="1963466"/>
            <a:ext cx="2362200" cy="369332"/>
          </a:xfrm>
          <a:prstGeom prst="rect">
            <a:avLst/>
          </a:prstGeom>
          <a:noFill/>
        </p:spPr>
        <p:txBody>
          <a:bodyPr wrap="square" rtlCol="0">
            <a:spAutoFit/>
          </a:bodyPr>
          <a:lstStyle/>
          <a:p>
            <a:r>
              <a:rPr lang="en-US" dirty="0" smtClean="0"/>
              <a:t>127.0.0.1/</a:t>
            </a:r>
            <a:r>
              <a:rPr lang="en-US" dirty="0" err="1" smtClean="0"/>
              <a:t>api</a:t>
            </a:r>
            <a:r>
              <a:rPr lang="en-US" dirty="0" smtClean="0"/>
              <a:t>/</a:t>
            </a:r>
            <a:r>
              <a:rPr lang="en-US" dirty="0" err="1" smtClean="0"/>
              <a:t>serviceB</a:t>
            </a:r>
            <a:endParaRPr lang="en-US" dirty="0"/>
          </a:p>
        </p:txBody>
      </p:sp>
      <p:sp>
        <p:nvSpPr>
          <p:cNvPr id="25" name="TextBox 24"/>
          <p:cNvSpPr txBox="1"/>
          <p:nvPr/>
        </p:nvSpPr>
        <p:spPr>
          <a:xfrm>
            <a:off x="8154586" y="1685262"/>
            <a:ext cx="1170171" cy="1477328"/>
          </a:xfrm>
          <a:prstGeom prst="rect">
            <a:avLst/>
          </a:prstGeom>
          <a:noFill/>
        </p:spPr>
        <p:txBody>
          <a:bodyPr wrap="square" rtlCol="0">
            <a:spAutoFit/>
          </a:bodyPr>
          <a:lstStyle/>
          <a:p>
            <a:r>
              <a:rPr lang="en-US" dirty="0" smtClean="0"/>
              <a:t>GET</a:t>
            </a:r>
          </a:p>
          <a:p>
            <a:r>
              <a:rPr lang="en-US" dirty="0" smtClean="0"/>
              <a:t>PUT</a:t>
            </a:r>
          </a:p>
          <a:p>
            <a:r>
              <a:rPr lang="en-US" dirty="0" smtClean="0"/>
              <a:t>POST</a:t>
            </a:r>
          </a:p>
          <a:p>
            <a:r>
              <a:rPr lang="en-US" dirty="0" smtClean="0"/>
              <a:t>DELETE</a:t>
            </a:r>
          </a:p>
          <a:p>
            <a:r>
              <a:rPr lang="en-US" dirty="0" smtClean="0"/>
              <a:t>PATCH</a:t>
            </a:r>
            <a:endParaRPr lang="en-US" dirty="0"/>
          </a:p>
        </p:txBody>
      </p:sp>
      <p:sp>
        <p:nvSpPr>
          <p:cNvPr id="28" name="TextBox 27"/>
          <p:cNvSpPr txBox="1"/>
          <p:nvPr/>
        </p:nvSpPr>
        <p:spPr>
          <a:xfrm>
            <a:off x="8397478" y="1226988"/>
            <a:ext cx="1859753" cy="369332"/>
          </a:xfrm>
          <a:prstGeom prst="rect">
            <a:avLst/>
          </a:prstGeom>
          <a:noFill/>
        </p:spPr>
        <p:txBody>
          <a:bodyPr wrap="square" rtlCol="0">
            <a:spAutoFit/>
          </a:bodyPr>
          <a:lstStyle/>
          <a:p>
            <a:r>
              <a:rPr lang="en-US" dirty="0" smtClean="0"/>
              <a:t>[{“City</a:t>
            </a:r>
            <a:r>
              <a:rPr lang="en-US" smtClean="0"/>
              <a:t>”: “</a:t>
            </a:r>
            <a:r>
              <a:rPr lang="en-US"/>
              <a:t>P</a:t>
            </a:r>
            <a:r>
              <a:rPr lang="en-US" smtClean="0"/>
              <a:t>aris</a:t>
            </a:r>
            <a:r>
              <a:rPr lang="en-US" dirty="0" smtClean="0"/>
              <a:t>”}]</a:t>
            </a:r>
            <a:endParaRPr lang="en-US" dirty="0"/>
          </a:p>
        </p:txBody>
      </p:sp>
      <p:sp>
        <p:nvSpPr>
          <p:cNvPr id="14" name="Multidocument 13"/>
          <p:cNvSpPr/>
          <p:nvPr/>
        </p:nvSpPr>
        <p:spPr>
          <a:xfrm>
            <a:off x="3646811" y="4146845"/>
            <a:ext cx="1060704" cy="758952"/>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irect Access Storage 16"/>
          <p:cNvSpPr/>
          <p:nvPr/>
        </p:nvSpPr>
        <p:spPr>
          <a:xfrm>
            <a:off x="4849524" y="4410069"/>
            <a:ext cx="2039865" cy="1149927"/>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ultidocument 28"/>
          <p:cNvSpPr/>
          <p:nvPr/>
        </p:nvSpPr>
        <p:spPr>
          <a:xfrm>
            <a:off x="7157604" y="4096908"/>
            <a:ext cx="1060704" cy="758952"/>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p:cNvCxnSpPr/>
          <p:nvPr/>
        </p:nvCxnSpPr>
        <p:spPr>
          <a:xfrm>
            <a:off x="3113809" y="4985032"/>
            <a:ext cx="195760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580909" y="5090463"/>
            <a:ext cx="226608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227098" y="4855860"/>
            <a:ext cx="1107027" cy="369332"/>
          </a:xfrm>
          <a:prstGeom prst="rect">
            <a:avLst/>
          </a:prstGeom>
          <a:noFill/>
        </p:spPr>
        <p:txBody>
          <a:bodyPr wrap="square" rtlCol="0">
            <a:spAutoFit/>
          </a:bodyPr>
          <a:lstStyle/>
          <a:p>
            <a:r>
              <a:rPr lang="en-US" smtClean="0"/>
              <a:t>Channel</a:t>
            </a:r>
            <a:endParaRPr lang="en-US"/>
          </a:p>
        </p:txBody>
      </p:sp>
      <p:sp>
        <p:nvSpPr>
          <p:cNvPr id="40" name="TextBox 39"/>
          <p:cNvSpPr txBox="1"/>
          <p:nvPr/>
        </p:nvSpPr>
        <p:spPr>
          <a:xfrm>
            <a:off x="1124059" y="4721131"/>
            <a:ext cx="1925781" cy="369332"/>
          </a:xfrm>
          <a:prstGeom prst="rect">
            <a:avLst/>
          </a:prstGeom>
          <a:noFill/>
          <a:ln>
            <a:solidFill>
              <a:schemeClr val="accent1">
                <a:shade val="50000"/>
              </a:schemeClr>
            </a:solidFill>
          </a:ln>
        </p:spPr>
        <p:txBody>
          <a:bodyPr wrap="square" rtlCol="0">
            <a:spAutoFit/>
          </a:bodyPr>
          <a:lstStyle/>
          <a:p>
            <a:r>
              <a:rPr lang="en-US" smtClean="0"/>
              <a:t>Producer Library</a:t>
            </a:r>
            <a:endParaRPr lang="en-US" dirty="0"/>
          </a:p>
        </p:txBody>
      </p:sp>
      <p:sp>
        <p:nvSpPr>
          <p:cNvPr id="41" name="TextBox 40"/>
          <p:cNvSpPr txBox="1"/>
          <p:nvPr/>
        </p:nvSpPr>
        <p:spPr>
          <a:xfrm>
            <a:off x="8993476" y="4905797"/>
            <a:ext cx="1925781" cy="369332"/>
          </a:xfrm>
          <a:prstGeom prst="rect">
            <a:avLst/>
          </a:prstGeom>
          <a:noFill/>
          <a:ln>
            <a:solidFill>
              <a:schemeClr val="accent1">
                <a:shade val="50000"/>
              </a:schemeClr>
            </a:solidFill>
          </a:ln>
        </p:spPr>
        <p:txBody>
          <a:bodyPr wrap="square" rtlCol="0">
            <a:spAutoFit/>
          </a:bodyPr>
          <a:lstStyle/>
          <a:p>
            <a:r>
              <a:rPr lang="en-US" dirty="0" smtClean="0"/>
              <a:t>Consumer Library</a:t>
            </a:r>
            <a:endParaRPr lang="en-US" dirty="0"/>
          </a:p>
        </p:txBody>
      </p:sp>
    </p:spTree>
    <p:extLst>
      <p:ext uri="{BB962C8B-B14F-4D97-AF65-F5344CB8AC3E}">
        <p14:creationId xmlns:p14="http://schemas.microsoft.com/office/powerpoint/2010/main" val="149203723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mollieandfred.co.uk/images/nice-cup-of-tea-gardeners-kneeling-pad-p239-229_zoo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8591" y="1323359"/>
            <a:ext cx="3749428" cy="37494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tp://rlv.zcache.co.uk/i_need_tea_to_recover_from_obamacare_note_card-ra727ec75e14f42c988f083d4df0dbf0d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4580" y="1118995"/>
            <a:ext cx="4158155" cy="41581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390663" y="5419040"/>
            <a:ext cx="2065283" cy="523220"/>
          </a:xfrm>
          <a:prstGeom prst="rect">
            <a:avLst/>
          </a:prstGeom>
          <a:noFill/>
        </p:spPr>
        <p:txBody>
          <a:bodyPr wrap="square" rtlCol="0">
            <a:spAutoFit/>
          </a:bodyPr>
          <a:lstStyle/>
          <a:p>
            <a:r>
              <a:rPr lang="en-US" sz="2800" dirty="0" smtClean="0"/>
              <a:t>A Command</a:t>
            </a:r>
            <a:endParaRPr lang="en-US" sz="2800" dirty="0"/>
          </a:p>
        </p:txBody>
      </p:sp>
      <p:sp>
        <p:nvSpPr>
          <p:cNvPr id="5" name="TextBox 4"/>
          <p:cNvSpPr txBox="1"/>
          <p:nvPr/>
        </p:nvSpPr>
        <p:spPr>
          <a:xfrm>
            <a:off x="7731015" y="5419040"/>
            <a:ext cx="2065283" cy="523220"/>
          </a:xfrm>
          <a:prstGeom prst="rect">
            <a:avLst/>
          </a:prstGeom>
          <a:noFill/>
        </p:spPr>
        <p:txBody>
          <a:bodyPr wrap="square" rtlCol="0">
            <a:spAutoFit/>
          </a:bodyPr>
          <a:lstStyle/>
          <a:p>
            <a:r>
              <a:rPr lang="en-US" sz="2800" dirty="0" smtClean="0"/>
              <a:t>An Event</a:t>
            </a:r>
            <a:endParaRPr lang="en-US" sz="2800" dirty="0"/>
          </a:p>
        </p:txBody>
      </p:sp>
    </p:spTree>
    <p:extLst>
      <p:ext uri="{BB962C8B-B14F-4D97-AF65-F5344CB8AC3E}">
        <p14:creationId xmlns:p14="http://schemas.microsoft.com/office/powerpoint/2010/main" val="161886539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4800" y="0"/>
            <a:ext cx="6480860" cy="6858000"/>
          </a:xfrm>
          <a:prstGeom prst="rect">
            <a:avLst/>
          </a:prstGeom>
        </p:spPr>
      </p:pic>
    </p:spTree>
    <p:extLst>
      <p:ext uri="{BB962C8B-B14F-4D97-AF65-F5344CB8AC3E}">
        <p14:creationId xmlns:p14="http://schemas.microsoft.com/office/powerpoint/2010/main" val="137308467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6640" y="1290805"/>
            <a:ext cx="5499100" cy="4325135"/>
          </a:xfrm>
          <a:prstGeom prst="rect">
            <a:avLst/>
          </a:prstGeom>
        </p:spPr>
      </p:pic>
    </p:spTree>
    <p:extLst>
      <p:ext uri="{BB962C8B-B14F-4D97-AF65-F5344CB8AC3E}">
        <p14:creationId xmlns:p14="http://schemas.microsoft.com/office/powerpoint/2010/main" val="57486206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8960" y="699693"/>
            <a:ext cx="5791200" cy="5302786"/>
          </a:xfrm>
          <a:prstGeom prst="rect">
            <a:avLst/>
          </a:prstGeom>
        </p:spPr>
      </p:pic>
    </p:spTree>
    <p:extLst>
      <p:ext uri="{BB962C8B-B14F-4D97-AF65-F5344CB8AC3E}">
        <p14:creationId xmlns:p14="http://schemas.microsoft.com/office/powerpoint/2010/main" val="17776498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8500" y="0"/>
            <a:ext cx="3162300" cy="6858000"/>
          </a:xfrm>
          <a:prstGeom prst="rect">
            <a:avLst/>
          </a:prstGeom>
        </p:spPr>
      </p:pic>
    </p:spTree>
    <p:extLst>
      <p:ext uri="{BB962C8B-B14F-4D97-AF65-F5344CB8AC3E}">
        <p14:creationId xmlns:p14="http://schemas.microsoft.com/office/powerpoint/2010/main" val="54640033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3000"/>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5652" y="1149131"/>
            <a:ext cx="6781800" cy="4622800"/>
          </a:xfrm>
          <a:prstGeom prst="rect">
            <a:avLst/>
          </a:prstGeom>
        </p:spPr>
      </p:pic>
      <p:sp>
        <p:nvSpPr>
          <p:cNvPr id="5" name="TextBox 4"/>
          <p:cNvSpPr txBox="1"/>
          <p:nvPr/>
        </p:nvSpPr>
        <p:spPr>
          <a:xfrm>
            <a:off x="2822028" y="5789448"/>
            <a:ext cx="8765628" cy="369332"/>
          </a:xfrm>
          <a:prstGeom prst="rect">
            <a:avLst/>
          </a:prstGeom>
          <a:noFill/>
        </p:spPr>
        <p:txBody>
          <a:bodyPr wrap="square" rtlCol="0">
            <a:spAutoFit/>
          </a:bodyPr>
          <a:lstStyle/>
          <a:p>
            <a:r>
              <a:rPr lang="en-US" dirty="0"/>
              <a:t>Ian Robinson: http://</a:t>
            </a:r>
            <a:r>
              <a:rPr lang="en-US" dirty="0" err="1"/>
              <a:t>iansrobinson.com</a:t>
            </a:r>
            <a:r>
              <a:rPr lang="en-US" dirty="0"/>
              <a:t>/2009/04/27/temporal-and-</a:t>
            </a:r>
            <a:r>
              <a:rPr lang="en-US" dirty="0" err="1"/>
              <a:t>behavioural</a:t>
            </a:r>
            <a:r>
              <a:rPr lang="en-US" dirty="0"/>
              <a:t>-coupling/</a:t>
            </a:r>
          </a:p>
        </p:txBody>
      </p:sp>
    </p:spTree>
    <p:extLst>
      <p:ext uri="{BB962C8B-B14F-4D97-AF65-F5344CB8AC3E}">
        <p14:creationId xmlns:p14="http://schemas.microsoft.com/office/powerpoint/2010/main" val="142948252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Queues</a:t>
            </a:r>
            <a:endParaRPr lang="en-US" dirty="0"/>
          </a:p>
        </p:txBody>
      </p:sp>
      <p:sp>
        <p:nvSpPr>
          <p:cNvPr id="4" name="Content Placeholder 3"/>
          <p:cNvSpPr>
            <a:spLocks noGrp="1"/>
          </p:cNvSpPr>
          <p:nvPr>
            <p:ph idx="1"/>
          </p:nvPr>
        </p:nvSpPr>
        <p:spPr>
          <a:xfrm>
            <a:off x="689267" y="3531895"/>
            <a:ext cx="11062855" cy="598921"/>
          </a:xfrm>
        </p:spPr>
        <p:txBody>
          <a:bodyPr>
            <a:noAutofit/>
          </a:bodyPr>
          <a:lstStyle/>
          <a:p>
            <a:pPr marL="0" indent="0">
              <a:buNone/>
            </a:pPr>
            <a:r>
              <a:rPr lang="en-US" dirty="0" smtClean="0"/>
              <a:t>We encapsulate the task as a message and put it onto a queue</a:t>
            </a:r>
            <a:endParaRPr lang="en-US" dirty="0"/>
          </a:p>
        </p:txBody>
      </p:sp>
      <p:sp>
        <p:nvSpPr>
          <p:cNvPr id="5" name="Content Placeholder 3"/>
          <p:cNvSpPr txBox="1">
            <a:spLocks/>
          </p:cNvSpPr>
          <p:nvPr/>
        </p:nvSpPr>
        <p:spPr>
          <a:xfrm>
            <a:off x="689267" y="2768814"/>
            <a:ext cx="11062855" cy="5989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smtClean="0"/>
              <a:t>Avoid doing resource intensive work, now, and having to wait </a:t>
            </a:r>
            <a:endParaRPr lang="en-US" dirty="0"/>
          </a:p>
        </p:txBody>
      </p:sp>
      <p:sp>
        <p:nvSpPr>
          <p:cNvPr id="6" name="Content Placeholder 3"/>
          <p:cNvSpPr txBox="1">
            <a:spLocks/>
          </p:cNvSpPr>
          <p:nvPr/>
        </p:nvSpPr>
        <p:spPr>
          <a:xfrm>
            <a:off x="689267" y="2005733"/>
            <a:ext cx="11062855" cy="5989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smtClean="0"/>
              <a:t>A system for parallel execution of discrete tasks in a  non-blocking fashion</a:t>
            </a:r>
            <a:endParaRPr lang="en-US" dirty="0"/>
          </a:p>
        </p:txBody>
      </p:sp>
      <p:sp>
        <p:nvSpPr>
          <p:cNvPr id="7" name="Content Placeholder 3"/>
          <p:cNvSpPr txBox="1">
            <a:spLocks/>
          </p:cNvSpPr>
          <p:nvPr/>
        </p:nvSpPr>
        <p:spPr>
          <a:xfrm>
            <a:off x="689267" y="4294976"/>
            <a:ext cx="11062855" cy="8930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smtClean="0"/>
              <a:t>A worker process pops the message of the queue and executes the task, </a:t>
            </a:r>
            <a:r>
              <a:rPr lang="en-US" i="1" dirty="0" smtClean="0"/>
              <a:t>eventually</a:t>
            </a:r>
            <a:endParaRPr lang="en-US" i="1" dirty="0"/>
          </a:p>
        </p:txBody>
      </p:sp>
      <p:sp>
        <p:nvSpPr>
          <p:cNvPr id="8" name="Content Placeholder 3"/>
          <p:cNvSpPr txBox="1">
            <a:spLocks/>
          </p:cNvSpPr>
          <p:nvPr/>
        </p:nvSpPr>
        <p:spPr>
          <a:xfrm>
            <a:off x="689267" y="5352181"/>
            <a:ext cx="11062855" cy="5989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smtClean="0"/>
              <a:t>We can run many workers and distribute the work amongst them</a:t>
            </a:r>
            <a:endParaRPr lang="en-US" dirty="0"/>
          </a:p>
        </p:txBody>
      </p:sp>
    </p:spTree>
    <p:extLst>
      <p:ext uri="{BB962C8B-B14F-4D97-AF65-F5344CB8AC3E}">
        <p14:creationId xmlns:p14="http://schemas.microsoft.com/office/powerpoint/2010/main" val="1370185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P spid="6" grpId="0"/>
      <p:bldP spid="7" grpId="0"/>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irect Access Storage 12"/>
          <p:cNvSpPr/>
          <p:nvPr/>
        </p:nvSpPr>
        <p:spPr>
          <a:xfrm>
            <a:off x="4620167" y="3388817"/>
            <a:ext cx="2039865" cy="1149927"/>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009164" y="551007"/>
            <a:ext cx="10129891" cy="640484"/>
          </a:xfrm>
        </p:spPr>
        <p:txBody>
          <a:bodyPr/>
          <a:lstStyle/>
          <a:p>
            <a:pPr marL="0" indent="0">
              <a:buNone/>
            </a:pPr>
            <a:r>
              <a:rPr lang="en-US" dirty="0" smtClean="0"/>
              <a:t>A messaging framework can be used to implement a task queue</a:t>
            </a:r>
            <a:endParaRPr lang="en-US" dirty="0"/>
          </a:p>
        </p:txBody>
      </p:sp>
      <p:sp>
        <p:nvSpPr>
          <p:cNvPr id="4" name="Rounded Rectangle 3"/>
          <p:cNvSpPr/>
          <p:nvPr/>
        </p:nvSpPr>
        <p:spPr>
          <a:xfrm>
            <a:off x="696193" y="2216511"/>
            <a:ext cx="2493818" cy="29233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8501639" y="1657158"/>
            <a:ext cx="2493818" cy="13452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ultidocument 5"/>
          <p:cNvSpPr/>
          <p:nvPr/>
        </p:nvSpPr>
        <p:spPr>
          <a:xfrm>
            <a:off x="3438993" y="3052336"/>
            <a:ext cx="1060704" cy="758952"/>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ultidocument 6"/>
          <p:cNvSpPr/>
          <p:nvPr/>
        </p:nvSpPr>
        <p:spPr>
          <a:xfrm>
            <a:off x="6768574" y="2438271"/>
            <a:ext cx="1060704" cy="758952"/>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a:off x="2905991" y="3890523"/>
            <a:ext cx="195760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6322855" y="2736416"/>
            <a:ext cx="2462802" cy="105793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019280" y="3761351"/>
            <a:ext cx="1107027" cy="369332"/>
          </a:xfrm>
          <a:prstGeom prst="rect">
            <a:avLst/>
          </a:prstGeom>
          <a:noFill/>
        </p:spPr>
        <p:txBody>
          <a:bodyPr wrap="square" rtlCol="0">
            <a:spAutoFit/>
          </a:bodyPr>
          <a:lstStyle/>
          <a:p>
            <a:r>
              <a:rPr lang="en-US" smtClean="0"/>
              <a:t>Channel</a:t>
            </a:r>
            <a:endParaRPr lang="en-US"/>
          </a:p>
        </p:txBody>
      </p:sp>
      <p:sp>
        <p:nvSpPr>
          <p:cNvPr id="11" name="TextBox 10"/>
          <p:cNvSpPr txBox="1"/>
          <p:nvPr/>
        </p:nvSpPr>
        <p:spPr>
          <a:xfrm>
            <a:off x="916241" y="3626622"/>
            <a:ext cx="1925781" cy="369332"/>
          </a:xfrm>
          <a:prstGeom prst="rect">
            <a:avLst/>
          </a:prstGeom>
          <a:noFill/>
          <a:ln>
            <a:solidFill>
              <a:schemeClr val="accent1">
                <a:shade val="50000"/>
              </a:schemeClr>
            </a:solidFill>
          </a:ln>
        </p:spPr>
        <p:txBody>
          <a:bodyPr wrap="square" rtlCol="0">
            <a:spAutoFit/>
          </a:bodyPr>
          <a:lstStyle/>
          <a:p>
            <a:r>
              <a:rPr lang="en-US" smtClean="0"/>
              <a:t>Producer Library</a:t>
            </a:r>
            <a:endParaRPr lang="en-US" dirty="0"/>
          </a:p>
        </p:txBody>
      </p:sp>
      <p:sp>
        <p:nvSpPr>
          <p:cNvPr id="12" name="TextBox 11"/>
          <p:cNvSpPr txBox="1"/>
          <p:nvPr/>
        </p:nvSpPr>
        <p:spPr>
          <a:xfrm>
            <a:off x="8785657" y="2195570"/>
            <a:ext cx="1925781" cy="369332"/>
          </a:xfrm>
          <a:prstGeom prst="rect">
            <a:avLst/>
          </a:prstGeom>
          <a:noFill/>
          <a:ln>
            <a:solidFill>
              <a:schemeClr val="accent1">
                <a:shade val="50000"/>
              </a:schemeClr>
            </a:solidFill>
          </a:ln>
        </p:spPr>
        <p:txBody>
          <a:bodyPr wrap="square" rtlCol="0">
            <a:spAutoFit/>
          </a:bodyPr>
          <a:lstStyle/>
          <a:p>
            <a:r>
              <a:rPr lang="en-US" dirty="0" smtClean="0"/>
              <a:t>Consumer Library</a:t>
            </a:r>
            <a:endParaRPr lang="en-US" dirty="0"/>
          </a:p>
        </p:txBody>
      </p:sp>
      <p:sp>
        <p:nvSpPr>
          <p:cNvPr id="15" name="Rounded Rectangle 14"/>
          <p:cNvSpPr/>
          <p:nvPr/>
        </p:nvSpPr>
        <p:spPr>
          <a:xfrm>
            <a:off x="8501639" y="4400801"/>
            <a:ext cx="2493818" cy="13452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ultidocument 15"/>
          <p:cNvSpPr/>
          <p:nvPr/>
        </p:nvSpPr>
        <p:spPr>
          <a:xfrm>
            <a:off x="6520132" y="5291096"/>
            <a:ext cx="1060704" cy="758952"/>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a:off x="6322855" y="4180766"/>
            <a:ext cx="2336236" cy="11858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785657" y="4939213"/>
            <a:ext cx="1925781" cy="369332"/>
          </a:xfrm>
          <a:prstGeom prst="rect">
            <a:avLst/>
          </a:prstGeom>
          <a:noFill/>
          <a:ln>
            <a:solidFill>
              <a:schemeClr val="accent1">
                <a:shade val="50000"/>
              </a:schemeClr>
            </a:solidFill>
          </a:ln>
        </p:spPr>
        <p:txBody>
          <a:bodyPr wrap="square" rtlCol="0">
            <a:spAutoFit/>
          </a:bodyPr>
          <a:lstStyle/>
          <a:p>
            <a:r>
              <a:rPr lang="en-US" dirty="0" smtClean="0"/>
              <a:t>Consumer Library</a:t>
            </a:r>
            <a:endParaRPr lang="en-US" dirty="0"/>
          </a:p>
        </p:txBody>
      </p:sp>
      <p:sp>
        <p:nvSpPr>
          <p:cNvPr id="24" name="TextBox 23"/>
          <p:cNvSpPr txBox="1"/>
          <p:nvPr/>
        </p:nvSpPr>
        <p:spPr>
          <a:xfrm>
            <a:off x="8785657" y="1343892"/>
            <a:ext cx="1425143" cy="369332"/>
          </a:xfrm>
          <a:prstGeom prst="rect">
            <a:avLst/>
          </a:prstGeom>
          <a:noFill/>
        </p:spPr>
        <p:txBody>
          <a:bodyPr wrap="square" rtlCol="0">
            <a:spAutoFit/>
          </a:bodyPr>
          <a:lstStyle/>
          <a:p>
            <a:r>
              <a:rPr lang="en-US" dirty="0" smtClean="0"/>
              <a:t>Worker A</a:t>
            </a:r>
            <a:endParaRPr lang="en-US" dirty="0"/>
          </a:p>
        </p:txBody>
      </p:sp>
      <p:sp>
        <p:nvSpPr>
          <p:cNvPr id="29" name="TextBox 28"/>
          <p:cNvSpPr txBox="1"/>
          <p:nvPr/>
        </p:nvSpPr>
        <p:spPr>
          <a:xfrm>
            <a:off x="8785657" y="3890523"/>
            <a:ext cx="1425143" cy="369332"/>
          </a:xfrm>
          <a:prstGeom prst="rect">
            <a:avLst/>
          </a:prstGeom>
          <a:noFill/>
        </p:spPr>
        <p:txBody>
          <a:bodyPr wrap="square" rtlCol="0">
            <a:spAutoFit/>
          </a:bodyPr>
          <a:lstStyle/>
          <a:p>
            <a:r>
              <a:rPr lang="en-US" dirty="0" smtClean="0"/>
              <a:t>Worker B</a:t>
            </a:r>
            <a:endParaRPr lang="en-US" dirty="0"/>
          </a:p>
        </p:txBody>
      </p:sp>
      <p:sp>
        <p:nvSpPr>
          <p:cNvPr id="30" name="TextBox 29"/>
          <p:cNvSpPr txBox="1"/>
          <p:nvPr/>
        </p:nvSpPr>
        <p:spPr>
          <a:xfrm>
            <a:off x="1194306" y="1867774"/>
            <a:ext cx="1425143" cy="369332"/>
          </a:xfrm>
          <a:prstGeom prst="rect">
            <a:avLst/>
          </a:prstGeom>
          <a:noFill/>
        </p:spPr>
        <p:txBody>
          <a:bodyPr wrap="square" rtlCol="0">
            <a:spAutoFit/>
          </a:bodyPr>
          <a:lstStyle/>
          <a:p>
            <a:r>
              <a:rPr lang="en-US" smtClean="0"/>
              <a:t>Web App</a:t>
            </a:r>
            <a:endParaRPr lang="en-US" dirty="0"/>
          </a:p>
        </p:txBody>
      </p:sp>
      <p:sp>
        <p:nvSpPr>
          <p:cNvPr id="31" name="TextBox 30"/>
          <p:cNvSpPr txBox="1"/>
          <p:nvPr/>
        </p:nvSpPr>
        <p:spPr>
          <a:xfrm>
            <a:off x="840526" y="2664823"/>
            <a:ext cx="1925781" cy="369332"/>
          </a:xfrm>
          <a:prstGeom prst="rect">
            <a:avLst/>
          </a:prstGeom>
          <a:noFill/>
          <a:ln>
            <a:solidFill>
              <a:schemeClr val="accent1">
                <a:shade val="50000"/>
              </a:schemeClr>
            </a:solidFill>
          </a:ln>
        </p:spPr>
        <p:txBody>
          <a:bodyPr wrap="square" rtlCol="0">
            <a:spAutoFit/>
          </a:bodyPr>
          <a:lstStyle/>
          <a:p>
            <a:r>
              <a:rPr lang="en-US" dirty="0" err="1" smtClean="0"/>
              <a:t>ASP.NETWeb</a:t>
            </a:r>
            <a:r>
              <a:rPr lang="en-US" dirty="0" smtClean="0"/>
              <a:t> API</a:t>
            </a:r>
            <a:endParaRPr lang="en-US" dirty="0"/>
          </a:p>
        </p:txBody>
      </p:sp>
      <p:cxnSp>
        <p:nvCxnSpPr>
          <p:cNvPr id="33" name="Straight Arrow Connector 32"/>
          <p:cNvCxnSpPr/>
          <p:nvPr/>
        </p:nvCxnSpPr>
        <p:spPr>
          <a:xfrm flipV="1">
            <a:off x="884529" y="1454728"/>
            <a:ext cx="25758" cy="116023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2418430" y="1504590"/>
            <a:ext cx="6370" cy="12017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501398" y="1612420"/>
            <a:ext cx="2362200" cy="369332"/>
          </a:xfrm>
          <a:prstGeom prst="rect">
            <a:avLst/>
          </a:prstGeom>
          <a:noFill/>
        </p:spPr>
        <p:txBody>
          <a:bodyPr wrap="square" rtlCol="0">
            <a:spAutoFit/>
          </a:bodyPr>
          <a:lstStyle/>
          <a:p>
            <a:r>
              <a:rPr lang="en-US" dirty="0" smtClean="0"/>
              <a:t>127.0.0.1/</a:t>
            </a:r>
            <a:r>
              <a:rPr lang="en-US" dirty="0" err="1" smtClean="0"/>
              <a:t>api</a:t>
            </a:r>
            <a:r>
              <a:rPr lang="en-US" dirty="0" smtClean="0"/>
              <a:t>/</a:t>
            </a:r>
            <a:r>
              <a:rPr lang="en-US" dirty="0" err="1" smtClean="0"/>
              <a:t>serviceA</a:t>
            </a:r>
            <a:endParaRPr lang="en-US" dirty="0"/>
          </a:p>
        </p:txBody>
      </p:sp>
      <p:sp>
        <p:nvSpPr>
          <p:cNvPr id="38" name="TextBox 37"/>
          <p:cNvSpPr txBox="1"/>
          <p:nvPr/>
        </p:nvSpPr>
        <p:spPr>
          <a:xfrm>
            <a:off x="7217350" y="2563309"/>
            <a:ext cx="2362200" cy="369332"/>
          </a:xfrm>
          <a:prstGeom prst="rect">
            <a:avLst/>
          </a:prstGeom>
          <a:noFill/>
        </p:spPr>
        <p:txBody>
          <a:bodyPr wrap="square" rtlCol="0">
            <a:spAutoFit/>
          </a:bodyPr>
          <a:lstStyle/>
          <a:p>
            <a:r>
              <a:rPr lang="en-US" dirty="0" smtClean="0"/>
              <a:t>127.0.0.1/</a:t>
            </a:r>
            <a:r>
              <a:rPr lang="en-US" dirty="0" err="1" smtClean="0"/>
              <a:t>api</a:t>
            </a:r>
            <a:r>
              <a:rPr lang="en-US" dirty="0" smtClean="0"/>
              <a:t>/</a:t>
            </a:r>
            <a:r>
              <a:rPr lang="en-US" dirty="0" err="1" smtClean="0"/>
              <a:t>serviceA</a:t>
            </a:r>
            <a:endParaRPr lang="en-US" dirty="0"/>
          </a:p>
        </p:txBody>
      </p:sp>
    </p:spTree>
    <p:extLst>
      <p:ext uri="{BB962C8B-B14F-4D97-AF65-F5344CB8AC3E}">
        <p14:creationId xmlns:p14="http://schemas.microsoft.com/office/powerpoint/2010/main" val="17191981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Grab ‘</a:t>
            </a:r>
            <a:r>
              <a:rPr lang="en-US" dirty="0" err="1" smtClean="0"/>
              <a:t>em</a:t>
            </a:r>
            <a:r>
              <a:rPr lang="en-US" dirty="0" smtClean="0"/>
              <a:t> during this talk</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0" y="1995055"/>
            <a:ext cx="3810000" cy="3810000"/>
          </a:xfrm>
          <a:prstGeom prst="rect">
            <a:avLst/>
          </a:prstGeom>
        </p:spPr>
      </p:pic>
    </p:spTree>
    <p:extLst>
      <p:ext uri="{BB962C8B-B14F-4D97-AF65-F5344CB8AC3E}">
        <p14:creationId xmlns:p14="http://schemas.microsoft.com/office/powerpoint/2010/main" val="84609875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3898412" cy="2852737"/>
          </a:xfrm>
        </p:spPr>
        <p:txBody>
          <a:bodyPr/>
          <a:lstStyle/>
          <a:p>
            <a:r>
              <a:rPr lang="en-GB" dirty="0" smtClean="0"/>
              <a:t>Q&amp;A</a:t>
            </a:r>
            <a:endParaRPr lang="en-GB" dirty="0"/>
          </a:p>
        </p:txBody>
      </p:sp>
      <p:sp>
        <p:nvSpPr>
          <p:cNvPr id="3" name="Text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6116433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Cloud Native</a:t>
            </a:r>
            <a:endParaRPr lang="en-US" dirty="0"/>
          </a:p>
        </p:txBody>
      </p:sp>
      <p:sp>
        <p:nvSpPr>
          <p:cNvPr id="5" name="Subtitle 4"/>
          <p:cNvSpPr>
            <a:spLocks noGrp="1"/>
          </p:cNvSpPr>
          <p:nvPr>
            <p:ph type="subTitle" idx="1"/>
          </p:nvPr>
        </p:nvSpPr>
        <p:spPr/>
        <p:txBody>
          <a:bodyPr/>
          <a:lstStyle/>
          <a:p>
            <a:r>
              <a:rPr lang="en-US" dirty="0"/>
              <a:t>µ</a:t>
            </a:r>
            <a:r>
              <a:rPr lang="en-US" dirty="0" smtClean="0"/>
              <a:t>services in context</a:t>
            </a:r>
            <a:endParaRPr lang="en-US" dirty="0"/>
          </a:p>
        </p:txBody>
      </p:sp>
    </p:spTree>
    <p:extLst>
      <p:ext uri="{BB962C8B-B14F-4D97-AF65-F5344CB8AC3E}">
        <p14:creationId xmlns:p14="http://schemas.microsoft.com/office/powerpoint/2010/main" val="14385722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1656" y="2585802"/>
            <a:ext cx="9144000" cy="1041523"/>
          </a:xfrm>
          <a:prstGeom prst="rect">
            <a:avLst/>
          </a:prstGeom>
        </p:spPr>
        <p:txBody>
          <a:bodyPr vert="horz" lIns="91440" tIns="45720" rIns="91440" bIns="45720" rtlCol="0" anchor="b">
            <a:normAutofit/>
          </a:bodyPr>
          <a:lstStyle/>
          <a:p>
            <a:pPr algn="ctr">
              <a:lnSpc>
                <a:spcPct val="90000"/>
              </a:lnSpc>
              <a:spcBef>
                <a:spcPct val="0"/>
              </a:spcBef>
            </a:pPr>
            <a:r>
              <a:rPr lang="en-US" sz="4000" kern="1200" dirty="0">
                <a:solidFill>
                  <a:schemeClr val="tx1"/>
                </a:solidFill>
                <a:latin typeface="+mj-lt"/>
                <a:ea typeface="+mj-ea"/>
                <a:cs typeface="+mj-cs"/>
              </a:rPr>
              <a:t>What is Cloud Native?</a:t>
            </a:r>
          </a:p>
        </p:txBody>
      </p:sp>
    </p:spTree>
    <p:extLst>
      <p:ext uri="{BB962C8B-B14F-4D97-AF65-F5344CB8AC3E}">
        <p14:creationId xmlns:p14="http://schemas.microsoft.com/office/powerpoint/2010/main" val="12891290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99021" y="2221454"/>
            <a:ext cx="9144000" cy="1746441"/>
          </a:xfrm>
          <a:prstGeom prst="rect">
            <a:avLst/>
          </a:prstGeom>
        </p:spPr>
        <p:txBody>
          <a:bodyPr vert="horz" lIns="91440" tIns="45720" rIns="91440" bIns="45720" rtlCol="0" anchor="b">
            <a:normAutofit/>
          </a:bodyPr>
          <a:lstStyle/>
          <a:p>
            <a:pPr algn="ctr">
              <a:lnSpc>
                <a:spcPct val="90000"/>
              </a:lnSpc>
              <a:spcBef>
                <a:spcPct val="0"/>
              </a:spcBef>
            </a:pPr>
            <a:r>
              <a:rPr lang="en-US" sz="4000" kern="1200" dirty="0">
                <a:solidFill>
                  <a:schemeClr val="tx1"/>
                </a:solidFill>
                <a:latin typeface="+mj-lt"/>
                <a:ea typeface="+mj-ea"/>
                <a:cs typeface="+mj-cs"/>
              </a:rPr>
              <a:t>Perhaps we first need to ask: what do we mean by cloud?</a:t>
            </a:r>
          </a:p>
        </p:txBody>
      </p:sp>
    </p:spTree>
    <p:extLst>
      <p:ext uri="{BB962C8B-B14F-4D97-AF65-F5344CB8AC3E}">
        <p14:creationId xmlns:p14="http://schemas.microsoft.com/office/powerpoint/2010/main" val="4302355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8841" y="1617786"/>
            <a:ext cx="11619035" cy="3108543"/>
          </a:xfrm>
          <a:prstGeom prst="rect">
            <a:avLst/>
          </a:prstGeom>
        </p:spPr>
        <p:txBody>
          <a:bodyPr wrap="square">
            <a:spAutoFit/>
          </a:bodyPr>
          <a:lstStyle/>
          <a:p>
            <a:r>
              <a:rPr lang="en-GB" sz="4000" dirty="0"/>
              <a:t>“By cloud, we mean any computing environment in which computing, networking, and storage resources can be provisioned and released elastically in an on-demand, self-service manner.”</a:t>
            </a:r>
          </a:p>
          <a:p>
            <a:pPr algn="r"/>
            <a:r>
              <a:rPr lang="en-GB" dirty="0"/>
              <a:t>    </a:t>
            </a:r>
          </a:p>
          <a:p>
            <a:pPr algn="r"/>
            <a:r>
              <a:rPr lang="en-GB" dirty="0"/>
              <a:t>Migrating to Cloud-Native Application Architectures, Matt Stine</a:t>
            </a:r>
          </a:p>
        </p:txBody>
      </p:sp>
    </p:spTree>
    <p:extLst>
      <p:ext uri="{BB962C8B-B14F-4D97-AF65-F5344CB8AC3E}">
        <p14:creationId xmlns:p14="http://schemas.microsoft.com/office/powerpoint/2010/main" val="390659472"/>
      </p:ext>
    </p:extLst>
  </p:cSld>
  <p:clrMapOvr>
    <a:masterClrMapping/>
  </p:clrMapOvr>
  <p:timing>
    <p:tnLst>
      <p:par>
        <p:cTn id="1" dur="indefinite" restart="never" nodeType="tmRoot"/>
      </p:par>
    </p:tn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3395</TotalTime>
  <Words>3872</Words>
  <Application>Microsoft Macintosh PowerPoint</Application>
  <PresentationFormat>Widescreen</PresentationFormat>
  <Paragraphs>401</Paragraphs>
  <Slides>50</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Calibri</vt:lpstr>
      <vt:lpstr>Corbel</vt:lpstr>
      <vt:lpstr>Mangal</vt:lpstr>
      <vt:lpstr>Depth</vt:lpstr>
      <vt:lpstr>.NET Core µservices</vt:lpstr>
      <vt:lpstr>Agenda</vt:lpstr>
      <vt:lpstr>Prerequisites</vt:lpstr>
      <vt:lpstr>PowerPoint Presentation</vt:lpstr>
      <vt:lpstr>Grab ‘em during this talk</vt:lpstr>
      <vt:lpstr>Cloud Native</vt:lpstr>
      <vt:lpstr>PowerPoint Presentation</vt:lpstr>
      <vt:lpstr>PowerPoint Presentation</vt:lpstr>
      <vt:lpstr>PowerPoint Presentation</vt:lpstr>
      <vt:lpstr>PowerPoint Presentation</vt:lpstr>
      <vt:lpstr>Matt Stine, author of Migrating to Cloud Native Application Architectures identifies four properties:</vt:lpstr>
      <vt:lpstr>Attributes</vt:lpstr>
      <vt:lpstr>µservices</vt:lpstr>
      <vt:lpstr>µservices</vt:lpstr>
      <vt:lpstr>SOA Derived</vt:lpstr>
      <vt:lpstr>Pipes and Filters Derived</vt:lpstr>
      <vt:lpstr>All</vt:lpstr>
      <vt:lpstr>Containers</vt:lpstr>
      <vt:lpstr>Hosting in IIS (Application Server)</vt:lpstr>
      <vt:lpstr>Hosting in Docker</vt:lpstr>
      <vt:lpstr>PowerPoint Presentation</vt:lpstr>
      <vt:lpstr>Dockerfile</vt:lpstr>
      <vt:lpstr>PowerPoint Presentation</vt:lpstr>
      <vt:lpstr>Docker Compose</vt:lpstr>
      <vt:lpstr>PowerPoint Presentation</vt:lpstr>
      <vt:lpstr>Swarm</vt:lpstr>
      <vt:lpstr>Swarm</vt:lpstr>
      <vt:lpstr>CQRS</vt:lpstr>
      <vt:lpstr>PowerPoint Presentation</vt:lpstr>
      <vt:lpstr>PowerPoint Presentation</vt:lpstr>
      <vt:lpstr>PowerPoint Presentation</vt:lpstr>
      <vt:lpstr>Command Query Separation</vt:lpstr>
      <vt:lpstr>PowerPoint Presentation</vt:lpstr>
      <vt:lpstr>PowerPoint Presentation</vt:lpstr>
      <vt:lpstr>PowerPoint Presentation</vt:lpstr>
      <vt:lpstr>PowerPoint Presentation</vt:lpstr>
      <vt:lpstr>PowerPoint Presentation</vt:lpstr>
      <vt:lpstr>Messaging</vt:lpstr>
      <vt:lpstr>µservices Communication</vt:lpstr>
      <vt:lpstr>PowerPoint Presentation</vt:lpstr>
      <vt:lpstr>µservices Communication</vt:lpstr>
      <vt:lpstr>PowerPoint Presentation</vt:lpstr>
      <vt:lpstr>PowerPoint Presentation</vt:lpstr>
      <vt:lpstr>PowerPoint Presentation</vt:lpstr>
      <vt:lpstr>PowerPoint Presentation</vt:lpstr>
      <vt:lpstr>PowerPoint Presentation</vt:lpstr>
      <vt:lpstr>PowerPoint Presentation</vt:lpstr>
      <vt:lpstr>Task Queues</vt:lpstr>
      <vt:lpstr>PowerPoint Presentation</vt:lpstr>
      <vt:lpstr>Q&amp;A</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 Core µservices</dc:title>
  <dc:creator>Ian Cooper</dc:creator>
  <cp:lastModifiedBy>Ian Cooper</cp:lastModifiedBy>
  <cp:revision>64</cp:revision>
  <dcterms:created xsi:type="dcterms:W3CDTF">2017-09-08T09:46:03Z</dcterms:created>
  <dcterms:modified xsi:type="dcterms:W3CDTF">2017-09-12T12:32:55Z</dcterms:modified>
</cp:coreProperties>
</file>